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small" ContentType="image/gi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Lst>
  <p:notesMasterIdLst>
    <p:notesMasterId r:id="rId21"/>
  </p:notesMasterIdLst>
  <p:handoutMasterIdLst>
    <p:handoutMasterId r:id="rId22"/>
  </p:handoutMasterIdLst>
  <p:sldIdLst>
    <p:sldId id="283" r:id="rId7"/>
    <p:sldId id="284" r:id="rId8"/>
    <p:sldId id="293" r:id="rId9"/>
    <p:sldId id="344" r:id="rId10"/>
    <p:sldId id="349" r:id="rId11"/>
    <p:sldId id="370" r:id="rId12"/>
    <p:sldId id="372" r:id="rId13"/>
    <p:sldId id="373" r:id="rId14"/>
    <p:sldId id="379" r:id="rId15"/>
    <p:sldId id="365" r:id="rId16"/>
    <p:sldId id="350" r:id="rId17"/>
    <p:sldId id="352" r:id="rId18"/>
    <p:sldId id="361" r:id="rId19"/>
    <p:sldId id="376"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40" d="100"/>
        <a:sy n="140" d="100"/>
      </p:scale>
      <p:origin x="0" y="-4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9EE67746-2C3A-4B6F-B1DA-9C77F41C6202}" type="datetimeFigureOut">
              <a:rPr lang="en-IE" smtClean="0"/>
              <a:t>01/06/2017</a:t>
            </a:fld>
            <a:endParaRPr lang="en-IE"/>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453C4132-9C64-44B4-A400-4B35E5138431}" type="slidenum">
              <a:rPr lang="en-IE" smtClean="0"/>
              <a:t>‹#›</a:t>
            </a:fld>
            <a:endParaRPr lang="en-IE"/>
          </a:p>
        </p:txBody>
      </p:sp>
    </p:spTree>
    <p:extLst>
      <p:ext uri="{BB962C8B-B14F-4D97-AF65-F5344CB8AC3E}">
        <p14:creationId xmlns:p14="http://schemas.microsoft.com/office/powerpoint/2010/main" val="317082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882E7FA3-D028-4D70-B133-97FB943B1CD3}" type="datetimeFigureOut">
              <a:rPr lang="en-IE" smtClean="0"/>
              <a:t>01/06/2017</a:t>
            </a:fld>
            <a:endParaRPr lang="en-IE"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EB73DF05-0FFF-46E6-9A54-F2891E60E5A1}" type="slidenum">
              <a:rPr lang="en-IE" smtClean="0"/>
              <a:t>‹#›</a:t>
            </a:fld>
            <a:endParaRPr lang="en-IE" dirty="0"/>
          </a:p>
        </p:txBody>
      </p:sp>
    </p:spTree>
    <p:extLst>
      <p:ext uri="{BB962C8B-B14F-4D97-AF65-F5344CB8AC3E}">
        <p14:creationId xmlns:p14="http://schemas.microsoft.com/office/powerpoint/2010/main" val="197838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7575" y="744538"/>
            <a:ext cx="4967288" cy="37242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5" name="Rectangle 3"/>
          <p:cNvSpPr>
            <a:spLocks noGrp="1" noChangeArrowheads="1"/>
          </p:cNvSpPr>
          <p:nvPr>
            <p:ph type="body" idx="1"/>
          </p:nvPr>
        </p:nvSpPr>
        <p:spPr bwMode="auto">
          <a:xfrm>
            <a:off x="679450" y="4717296"/>
            <a:ext cx="5438775" cy="446333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THANK HOSTS FOR OPPORTUNITY TO SPEAK</a:t>
            </a:r>
          </a:p>
        </p:txBody>
      </p:sp>
    </p:spTree>
    <p:extLst>
      <p:ext uri="{BB962C8B-B14F-4D97-AF65-F5344CB8AC3E}">
        <p14:creationId xmlns:p14="http://schemas.microsoft.com/office/powerpoint/2010/main" val="218003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err="1">
                <a:solidFill>
                  <a:schemeClr val="tx1"/>
                </a:solidFill>
                <a:effectLst/>
                <a:latin typeface="+mn-lt"/>
                <a:ea typeface="+mn-ea"/>
                <a:cs typeface="+mn-cs"/>
              </a:rPr>
              <a:t>Clann</a:t>
            </a:r>
            <a:r>
              <a:rPr lang="en-IE" sz="1200" kern="1200" dirty="0">
                <a:solidFill>
                  <a:schemeClr val="tx1"/>
                </a:solidFill>
                <a:effectLst/>
                <a:latin typeface="+mn-lt"/>
                <a:ea typeface="+mn-ea"/>
                <a:cs typeface="+mn-cs"/>
              </a:rPr>
              <a:t> Credo has an experienced team that understands your needs and the unique financing requirements of community organisations. With a </a:t>
            </a:r>
            <a:r>
              <a:rPr lang="en-IE" sz="1200" b="1" kern="1200" dirty="0">
                <a:solidFill>
                  <a:schemeClr val="tx1"/>
                </a:solidFill>
                <a:effectLst/>
                <a:latin typeface="+mn-lt"/>
                <a:ea typeface="+mn-ea"/>
                <a:cs typeface="+mn-cs"/>
              </a:rPr>
              <a:t>Community Impact</a:t>
            </a:r>
            <a:r>
              <a:rPr lang="en-IE" sz="1200" b="1" kern="1200" baseline="300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 Loan</a:t>
            </a:r>
            <a:r>
              <a:rPr lang="en-IE" sz="1200" kern="1200" dirty="0">
                <a:solidFill>
                  <a:schemeClr val="tx1"/>
                </a:solidFill>
                <a:effectLst/>
                <a:latin typeface="+mn-lt"/>
                <a:ea typeface="+mn-ea"/>
                <a:cs typeface="+mn-cs"/>
              </a:rPr>
              <a:t> you get competitive interest rates from as little as </a:t>
            </a:r>
          </a:p>
          <a:p>
            <a:pPr lvl="0"/>
            <a:r>
              <a:rPr lang="en-IE" sz="1200" kern="1200" dirty="0">
                <a:solidFill>
                  <a:schemeClr val="tx1"/>
                </a:solidFill>
                <a:effectLst/>
                <a:latin typeface="+mn-lt"/>
                <a:ea typeface="+mn-ea"/>
                <a:cs typeface="+mn-cs"/>
              </a:rPr>
              <a:t>4.95% p.a. on Term Loans of more than 5 years; 6% p.a. Fixed on Bridging Loans; and 6% p.a. Fixed on all Term Loans of 5 years or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err="1">
                <a:solidFill>
                  <a:schemeClr val="tx1"/>
                </a:solidFill>
                <a:effectLst/>
                <a:latin typeface="+mn-lt"/>
                <a:ea typeface="+mn-ea"/>
                <a:cs typeface="+mn-cs"/>
              </a:rPr>
              <a:t>Clann</a:t>
            </a:r>
            <a:r>
              <a:rPr lang="en-IE" sz="1200" kern="1200" dirty="0">
                <a:solidFill>
                  <a:schemeClr val="tx1"/>
                </a:solidFill>
                <a:effectLst/>
                <a:latin typeface="+mn-lt"/>
                <a:ea typeface="+mn-ea"/>
                <a:cs typeface="+mn-cs"/>
              </a:rPr>
              <a:t> Credo has staff in every region, South, Midlands, Border, West and East, who will assist you throughout the application process.</a:t>
            </a:r>
          </a:p>
          <a:p>
            <a:r>
              <a:rPr lang="en-IE" dirty="0"/>
              <a:t>Community based organisations face many challenges, but …. Accessing loan finance need not be one of them, In fact </a:t>
            </a:r>
            <a:r>
              <a:rPr lang="en-IE" b="1" dirty="0"/>
              <a:t>any community based organisation that is working to enhance their community and has the ability to repay a loan can borrow from </a:t>
            </a:r>
            <a:r>
              <a:rPr lang="en-IE" b="1" dirty="0" err="1"/>
              <a:t>Clann</a:t>
            </a:r>
            <a:r>
              <a:rPr lang="en-IE" b="1" dirty="0"/>
              <a:t> Credo</a:t>
            </a:r>
            <a:r>
              <a:rPr lang="en-IE" dirty="0"/>
              <a:t>. </a:t>
            </a:r>
          </a:p>
        </p:txBody>
      </p:sp>
      <p:sp>
        <p:nvSpPr>
          <p:cNvPr id="4" name="Slide Number Placeholder 3"/>
          <p:cNvSpPr>
            <a:spLocks noGrp="1"/>
          </p:cNvSpPr>
          <p:nvPr>
            <p:ph type="sldNum" sz="quarter" idx="10"/>
          </p:nvPr>
        </p:nvSpPr>
        <p:spPr/>
        <p:txBody>
          <a:bodyPr/>
          <a:lstStyle/>
          <a:p>
            <a:fld id="{EB73DF05-0FFF-46E6-9A54-F2891E60E5A1}" type="slidenum">
              <a:rPr lang="en-IE" smtClean="0"/>
              <a:t>12</a:t>
            </a:fld>
            <a:endParaRPr lang="en-IE" dirty="0"/>
          </a:p>
        </p:txBody>
      </p:sp>
    </p:spTree>
    <p:extLst>
      <p:ext uri="{BB962C8B-B14F-4D97-AF65-F5344CB8AC3E}">
        <p14:creationId xmlns:p14="http://schemas.microsoft.com/office/powerpoint/2010/main" val="301577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B73DF05-0FFF-46E6-9A54-F2891E60E5A1}" type="slidenum">
              <a:rPr lang="en-IE" smtClean="0">
                <a:solidFill>
                  <a:prstClr val="black"/>
                </a:solidFill>
              </a:rPr>
              <a:pPr/>
              <a:t>13</a:t>
            </a:fld>
            <a:endParaRPr lang="en-IE" dirty="0">
              <a:solidFill>
                <a:prstClr val="black"/>
              </a:solidFill>
            </a:endParaRPr>
          </a:p>
        </p:txBody>
      </p:sp>
    </p:spTree>
    <p:extLst>
      <p:ext uri="{BB962C8B-B14F-4D97-AF65-F5344CB8AC3E}">
        <p14:creationId xmlns:p14="http://schemas.microsoft.com/office/powerpoint/2010/main" val="61048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B73DF05-0FFF-46E6-9A54-F2891E60E5A1}" type="slidenum">
              <a:rPr lang="en-IE" smtClean="0"/>
              <a:t>14</a:t>
            </a:fld>
            <a:endParaRPr lang="en-IE" dirty="0"/>
          </a:p>
        </p:txBody>
      </p:sp>
    </p:spTree>
    <p:extLst>
      <p:ext uri="{BB962C8B-B14F-4D97-AF65-F5344CB8AC3E}">
        <p14:creationId xmlns:p14="http://schemas.microsoft.com/office/powerpoint/2010/main" val="53636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NOTE FOR SPEAKER – Good</a:t>
            </a:r>
            <a:r>
              <a:rPr lang="en-IE" baseline="0" dirty="0"/>
              <a:t> to say three times what your key message is, at the </a:t>
            </a:r>
            <a:r>
              <a:rPr lang="en-IE" b="1" baseline="0" dirty="0"/>
              <a:t>beginning, middle and end</a:t>
            </a:r>
            <a:r>
              <a:rPr lang="en-IE" baseline="0" dirty="0"/>
              <a:t>. KEY MESSAGE IS THERE IS – </a:t>
            </a:r>
            <a:r>
              <a:rPr lang="en-IE" b="1" dirty="0"/>
              <a:t>any community based organisation that is working to enhance their community and has the ability to repay a loan can borrow from </a:t>
            </a:r>
            <a:r>
              <a:rPr lang="en-IE" b="1" dirty="0" err="1"/>
              <a:t>Clann</a:t>
            </a:r>
            <a:r>
              <a:rPr lang="en-IE" b="1" dirty="0"/>
              <a:t> Credo, THERE IS NO SCARCITY</a:t>
            </a:r>
            <a:r>
              <a:rPr lang="en-IE" b="1" baseline="0" dirty="0"/>
              <a:t> OF FUNDS FOR Community loan finance</a:t>
            </a:r>
            <a:endParaRPr lang="en-IE" dirty="0"/>
          </a:p>
        </p:txBody>
      </p:sp>
      <p:sp>
        <p:nvSpPr>
          <p:cNvPr id="4" name="Slide Number Placeholder 3"/>
          <p:cNvSpPr>
            <a:spLocks noGrp="1"/>
          </p:cNvSpPr>
          <p:nvPr>
            <p:ph type="sldNum" sz="quarter" idx="10"/>
          </p:nvPr>
        </p:nvSpPr>
        <p:spPr/>
        <p:txBody>
          <a:bodyPr/>
          <a:lstStyle/>
          <a:p>
            <a:fld id="{EB73DF05-0FFF-46E6-9A54-F2891E60E5A1}" type="slidenum">
              <a:rPr lang="en-IE" smtClean="0"/>
              <a:t>2</a:t>
            </a:fld>
            <a:endParaRPr lang="en-IE" dirty="0"/>
          </a:p>
        </p:txBody>
      </p:sp>
    </p:spTree>
    <p:extLst>
      <p:ext uri="{BB962C8B-B14F-4D97-AF65-F5344CB8AC3E}">
        <p14:creationId xmlns:p14="http://schemas.microsoft.com/office/powerpoint/2010/main" val="193460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SOCIAL</a:t>
            </a:r>
            <a:r>
              <a:rPr lang="en-IE" baseline="0" dirty="0"/>
              <a:t> FINANCE IS INVESTMENT IN COMMUNITIES BY INVESTORS THAT WANT A SOCIAL RETURN ASWELL AS A FINANCIAL RETURN, OUR SOCIALLY MINDED INVESTORS WANT TO </a:t>
            </a:r>
            <a:r>
              <a:rPr lang="en-IE" sz="1200" dirty="0"/>
              <a:t>Help organisations achieve their social, economic and financial potential.</a:t>
            </a:r>
            <a:r>
              <a:rPr lang="en-IE" sz="1200" baseline="0" dirty="0"/>
              <a:t> </a:t>
            </a:r>
            <a:endParaRPr lang="en-IE" dirty="0"/>
          </a:p>
        </p:txBody>
      </p:sp>
      <p:sp>
        <p:nvSpPr>
          <p:cNvPr id="4" name="Slide Number Placeholder 3"/>
          <p:cNvSpPr>
            <a:spLocks noGrp="1"/>
          </p:cNvSpPr>
          <p:nvPr>
            <p:ph type="sldNum" sz="quarter" idx="10"/>
          </p:nvPr>
        </p:nvSpPr>
        <p:spPr/>
        <p:txBody>
          <a:bodyPr/>
          <a:lstStyle/>
          <a:p>
            <a:fld id="{EB73DF05-0FFF-46E6-9A54-F2891E60E5A1}" type="slidenum">
              <a:rPr lang="en-IE" smtClean="0"/>
              <a:t>3</a:t>
            </a:fld>
            <a:endParaRPr lang="en-IE" dirty="0"/>
          </a:p>
        </p:txBody>
      </p:sp>
    </p:spTree>
    <p:extLst>
      <p:ext uri="{BB962C8B-B14F-4D97-AF65-F5344CB8AC3E}">
        <p14:creationId xmlns:p14="http://schemas.microsoft.com/office/powerpoint/2010/main" val="6323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CLANN CREDO HAS BEEN INVESTING IN COMMUNITES ACROSS IRELAND FOR 20 YEARS, THERE IS CURRENTLY 22 MILLION LENT OUT,</a:t>
            </a:r>
            <a:r>
              <a:rPr lang="en-IE" baseline="0" dirty="0"/>
              <a:t> THIS SLIDE SHOWS THE BREAKDOWN OF THIS MONEY BY SECTOR</a:t>
            </a:r>
            <a:r>
              <a:rPr lang="en-IE" dirty="0"/>
              <a:t>	</a:t>
            </a:r>
          </a:p>
        </p:txBody>
      </p:sp>
      <p:sp>
        <p:nvSpPr>
          <p:cNvPr id="4" name="Slide Number Placeholder 3"/>
          <p:cNvSpPr>
            <a:spLocks noGrp="1"/>
          </p:cNvSpPr>
          <p:nvPr>
            <p:ph type="sldNum" sz="quarter" idx="10"/>
          </p:nvPr>
        </p:nvSpPr>
        <p:spPr/>
        <p:txBody>
          <a:bodyPr/>
          <a:lstStyle/>
          <a:p>
            <a:fld id="{EB73DF05-0FFF-46E6-9A54-F2891E60E5A1}" type="slidenum">
              <a:rPr lang="en-IE" smtClean="0"/>
              <a:t>4</a:t>
            </a:fld>
            <a:endParaRPr lang="en-IE" dirty="0"/>
          </a:p>
        </p:txBody>
      </p:sp>
    </p:spTree>
    <p:extLst>
      <p:ext uri="{BB962C8B-B14F-4D97-AF65-F5344CB8AC3E}">
        <p14:creationId xmlns:p14="http://schemas.microsoft.com/office/powerpoint/2010/main" val="314695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Groups receive Social</a:t>
            </a:r>
            <a:r>
              <a:rPr lang="en-IE" baseline="0" dirty="0"/>
              <a:t> Finance for various purposes….</a:t>
            </a:r>
            <a:endParaRPr lang="en-IE" dirty="0"/>
          </a:p>
        </p:txBody>
      </p:sp>
      <p:sp>
        <p:nvSpPr>
          <p:cNvPr id="4" name="Slide Number Placeholder 3"/>
          <p:cNvSpPr>
            <a:spLocks noGrp="1"/>
          </p:cNvSpPr>
          <p:nvPr>
            <p:ph type="sldNum" sz="quarter" idx="10"/>
          </p:nvPr>
        </p:nvSpPr>
        <p:spPr/>
        <p:txBody>
          <a:bodyPr/>
          <a:lstStyle/>
          <a:p>
            <a:fld id="{EB73DF05-0FFF-46E6-9A54-F2891E60E5A1}" type="slidenum">
              <a:rPr lang="en-IE" smtClean="0"/>
              <a:t>5</a:t>
            </a:fld>
            <a:endParaRPr lang="en-IE" dirty="0"/>
          </a:p>
        </p:txBody>
      </p:sp>
    </p:spTree>
    <p:extLst>
      <p:ext uri="{BB962C8B-B14F-4D97-AF65-F5344CB8AC3E}">
        <p14:creationId xmlns:p14="http://schemas.microsoft.com/office/powerpoint/2010/main" val="217283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B73DF05-0FFF-46E6-9A54-F2891E60E5A1}" type="slidenum">
              <a:rPr lang="en-IE" smtClean="0"/>
              <a:t>7</a:t>
            </a:fld>
            <a:endParaRPr lang="en-IE" dirty="0"/>
          </a:p>
        </p:txBody>
      </p:sp>
    </p:spTree>
    <p:extLst>
      <p:ext uri="{BB962C8B-B14F-4D97-AF65-F5344CB8AC3E}">
        <p14:creationId xmlns:p14="http://schemas.microsoft.com/office/powerpoint/2010/main" val="52470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B73DF05-0FFF-46E6-9A54-F2891E60E5A1}" type="slidenum">
              <a:rPr lang="en-IE" smtClean="0"/>
              <a:t>8</a:t>
            </a:fld>
            <a:endParaRPr lang="en-IE" dirty="0"/>
          </a:p>
        </p:txBody>
      </p:sp>
    </p:spTree>
    <p:extLst>
      <p:ext uri="{BB962C8B-B14F-4D97-AF65-F5344CB8AC3E}">
        <p14:creationId xmlns:p14="http://schemas.microsoft.com/office/powerpoint/2010/main" val="15190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HOW</a:t>
            </a:r>
            <a:r>
              <a:rPr lang="en-IE" baseline="0" dirty="0"/>
              <a:t> TO ACCESS LOAN FINANCE, CALL US UP OR CONTACT US THROUGH OUR WEBSITE, TELL US ABOUT YOUR PROJECT OR PLANS, WE WILL PREPARE A REPORT ON YOUR APPLICATION FOR APPROVAL BY OUR EVALUATION COMMITTEE. WE WILL REQUEST DETAILS ABOUT YOUR GROUPS ACTIVITIES, DETAILS ON THE GOVERNANCE OF YOUR ORGANISATION AND VOLUNTARY BOARD MEMBERS,  HISTORIC FINANCIAL ACCOUNTS, DETAILS OF GRANTS AND DEMONSTRATION OF YOUR REPAYMENT CAPACITY.</a:t>
            </a:r>
            <a:endParaRPr lang="en-IE" dirty="0"/>
          </a:p>
          <a:p>
            <a:endParaRPr lang="en-IE" dirty="0"/>
          </a:p>
        </p:txBody>
      </p:sp>
      <p:sp>
        <p:nvSpPr>
          <p:cNvPr id="4" name="Slide Number Placeholder 3"/>
          <p:cNvSpPr>
            <a:spLocks noGrp="1"/>
          </p:cNvSpPr>
          <p:nvPr>
            <p:ph type="sldNum" sz="quarter" idx="10"/>
          </p:nvPr>
        </p:nvSpPr>
        <p:spPr/>
        <p:txBody>
          <a:bodyPr/>
          <a:lstStyle/>
          <a:p>
            <a:fld id="{EB73DF05-0FFF-46E6-9A54-F2891E60E5A1}" type="slidenum">
              <a:rPr lang="en-IE" smtClean="0"/>
              <a:t>10</a:t>
            </a:fld>
            <a:endParaRPr lang="en-IE" dirty="0"/>
          </a:p>
        </p:txBody>
      </p:sp>
    </p:spTree>
    <p:extLst>
      <p:ext uri="{BB962C8B-B14F-4D97-AF65-F5344CB8AC3E}">
        <p14:creationId xmlns:p14="http://schemas.microsoft.com/office/powerpoint/2010/main" val="268509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well as affordable interest rates, our Community Impact</a:t>
            </a:r>
            <a:r>
              <a:rPr lang="en-IE" baseline="30000" dirty="0"/>
              <a:t>+</a:t>
            </a:r>
            <a:r>
              <a:rPr lang="en-IE" dirty="0"/>
              <a:t> Loan comes with; </a:t>
            </a:r>
            <a:r>
              <a:rPr lang="en-IE" b="1" dirty="0"/>
              <a:t>No Personal Guarantees: </a:t>
            </a:r>
            <a:r>
              <a:rPr lang="en-IE" dirty="0"/>
              <a:t>Because we recognise the contribution that community leaders and volunteers make, we do not ask for personal guarantees.</a:t>
            </a:r>
            <a:r>
              <a:rPr lang="en-IE" b="1" dirty="0"/>
              <a:t> </a:t>
            </a:r>
            <a:endParaRPr lang="en-IE" dirty="0"/>
          </a:p>
          <a:p>
            <a:r>
              <a:rPr lang="en-IE" dirty="0"/>
              <a:t> </a:t>
            </a:r>
            <a:r>
              <a:rPr lang="en-IE" b="1" dirty="0"/>
              <a:t>Early Repayment Options: </a:t>
            </a:r>
            <a:r>
              <a:rPr lang="en-IE" dirty="0"/>
              <a:t>With a </a:t>
            </a:r>
            <a:r>
              <a:rPr lang="en-IE" dirty="0" err="1"/>
              <a:t>Clann</a:t>
            </a:r>
            <a:r>
              <a:rPr lang="en-IE" dirty="0"/>
              <a:t> Credo loan, you can make extra repayments and clear your loan early with no penalty fees, in fact you will save on interest. This applies to all loans, including fixed interest rate loans. </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In addition to these competitive terms and interest rates, every Community Impact</a:t>
            </a:r>
            <a:r>
              <a:rPr lang="en-IE" sz="1200" kern="1200" baseline="30000" dirty="0">
                <a:solidFill>
                  <a:schemeClr val="tx1"/>
                </a:solidFill>
                <a:effectLst/>
                <a:latin typeface="+mn-lt"/>
                <a:ea typeface="+mn-ea"/>
                <a:cs typeface="+mn-cs"/>
              </a:rPr>
              <a:t>+</a:t>
            </a:r>
            <a:r>
              <a:rPr lang="en-IE" sz="1200" kern="1200" dirty="0">
                <a:solidFill>
                  <a:schemeClr val="tx1"/>
                </a:solidFill>
                <a:effectLst/>
                <a:latin typeface="+mn-lt"/>
                <a:ea typeface="+mn-ea"/>
                <a:cs typeface="+mn-cs"/>
              </a:rPr>
              <a:t> borrower receives: WHEEL,</a:t>
            </a:r>
            <a:r>
              <a:rPr lang="en-IE" sz="1200" kern="1200" baseline="0" dirty="0">
                <a:solidFill>
                  <a:schemeClr val="tx1"/>
                </a:solidFill>
                <a:effectLst/>
                <a:latin typeface="+mn-lt"/>
                <a:ea typeface="+mn-ea"/>
                <a:cs typeface="+mn-cs"/>
              </a:rPr>
              <a:t> ETC</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EB73DF05-0FFF-46E6-9A54-F2891E60E5A1}" type="slidenum">
              <a:rPr lang="en-IE" smtClean="0"/>
              <a:t>11</a:t>
            </a:fld>
            <a:endParaRPr lang="en-IE" dirty="0"/>
          </a:p>
        </p:txBody>
      </p:sp>
    </p:spTree>
    <p:extLst>
      <p:ext uri="{BB962C8B-B14F-4D97-AF65-F5344CB8AC3E}">
        <p14:creationId xmlns:p14="http://schemas.microsoft.com/office/powerpoint/2010/main" val="353060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mal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259562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323639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231318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7C5DE7-4D48-46AC-94A3-75CAA1D19D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911848"/>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lstStyle/>
          <a:p>
            <a:endParaRPr lang="en-IE" dirty="0"/>
          </a:p>
        </p:txBody>
      </p:sp>
      <p:sp>
        <p:nvSpPr>
          <p:cNvPr id="3" name="Content Placeholder 2"/>
          <p:cNvSpPr>
            <a:spLocks noGrp="1"/>
          </p:cNvSpPr>
          <p:nvPr>
            <p:ph idx="1"/>
          </p:nvPr>
        </p:nvSpPr>
        <p:spPr>
          <a:xfrm>
            <a:off x="457200" y="1600201"/>
            <a:ext cx="735516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122D24B-218E-4263-AC34-21BBDF42F78B}" type="slidenum">
              <a:rPr lang="en-US" altLang="en-US">
                <a:solidFill>
                  <a:srgbClr val="000000"/>
                </a:solidFill>
              </a:rPr>
              <a:pPr/>
              <a:t>‹#›</a:t>
            </a:fld>
            <a:endParaRPr lang="en-US" altLang="en-US">
              <a:solidFill>
                <a:srgbClr val="000000"/>
              </a:solidFill>
            </a:endParaRPr>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457200" y="39724"/>
            <a:ext cx="6515809" cy="1420067"/>
          </a:xfrm>
          <a:prstGeom prst="rect">
            <a:avLst/>
          </a:prstGeom>
        </p:spPr>
      </p:pic>
    </p:spTree>
    <p:extLst>
      <p:ext uri="{BB962C8B-B14F-4D97-AF65-F5344CB8AC3E}">
        <p14:creationId xmlns:p14="http://schemas.microsoft.com/office/powerpoint/2010/main" val="1174886749"/>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a:t>Click to edit Master title style</a:t>
            </a:r>
            <a:endParaRPr lang="en-IE"/>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80886D-F86E-44CA-AE25-CB578BCE96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451241"/>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2338"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FD02138-DFDB-4F11-BB12-2019489840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332263"/>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DDC311-1D6A-420F-887A-220A0558F4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006756"/>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2509139-5DFF-4D9C-A4EE-739DE2AF07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4852470"/>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EED448E-B31D-46D3-8A51-0D28EBB7B4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7507115"/>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a:t>Click to edit Master title style</a:t>
            </a:r>
            <a:endParaRPr lang="en-IE"/>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6A1FDD-495A-4978-817E-A7D74ADA15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020004"/>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ree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96FE8A94-79B0-4E6E-A9F3-6A7999A47156}" type="slidenum">
              <a:rPr lang="en-IE" smtClean="0"/>
              <a:t>‹#›</a:t>
            </a:fld>
            <a:endParaRPr lang="en-IE"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2195736" y="274638"/>
            <a:ext cx="6491064" cy="114299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070" y="274638"/>
            <a:ext cx="1457325" cy="1151287"/>
          </a:xfrm>
          <a:prstGeom prst="rect">
            <a:avLst/>
          </a:prstGeom>
        </p:spPr>
      </p:pic>
    </p:spTree>
    <p:extLst>
      <p:ext uri="{BB962C8B-B14F-4D97-AF65-F5344CB8AC3E}">
        <p14:creationId xmlns:p14="http://schemas.microsoft.com/office/powerpoint/2010/main" val="4246135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en-IE"/>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IE"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DF5759-A248-4976-AE01-31CA8C8DAB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610722"/>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3BD610-0D8C-4E30-81CE-006C92DB95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028892"/>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9"/>
            <a:ext cx="603152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0EBDB3-716D-43CA-87B3-84817A3ECB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9931"/>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ClipArt Placeholder 2"/>
          <p:cNvSpPr>
            <a:spLocks noGrp="1"/>
          </p:cNvSpPr>
          <p:nvPr>
            <p:ph type="clipArt" sz="half" idx="1"/>
          </p:nvPr>
        </p:nvSpPr>
        <p:spPr>
          <a:xfrm>
            <a:off x="457200" y="1600201"/>
            <a:ext cx="4044462" cy="4525963"/>
          </a:xfrm>
        </p:spPr>
        <p:txBody>
          <a:bodyPr/>
          <a:lstStyle/>
          <a:p>
            <a:pPr lvl="0"/>
            <a:endParaRPr lang="en-IE" noProof="0"/>
          </a:p>
        </p:txBody>
      </p:sp>
      <p:sp>
        <p:nvSpPr>
          <p:cNvPr id="4" name="Text Placeholder 3"/>
          <p:cNvSpPr>
            <a:spLocks noGrp="1"/>
          </p:cNvSpPr>
          <p:nvPr>
            <p:ph type="body" sz="half" idx="2"/>
          </p:nvPr>
        </p:nvSpPr>
        <p:spPr>
          <a:xfrm>
            <a:off x="4642338" y="1600201"/>
            <a:ext cx="40444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A3936F-6C75-4F34-ADC5-CD683CF30E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8213970"/>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endParaRPr lang="en-IE" dirty="0"/>
          </a:p>
        </p:txBody>
      </p:sp>
      <p:sp>
        <p:nvSpPr>
          <p:cNvPr id="3" name="Content Placeholder 2"/>
          <p:cNvSpPr>
            <a:spLocks noGrp="1"/>
          </p:cNvSpPr>
          <p:nvPr>
            <p:ph sz="quarter" idx="1"/>
          </p:nvPr>
        </p:nvSpPr>
        <p:spPr>
          <a:xfrm>
            <a:off x="457200" y="1600200"/>
            <a:ext cx="404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2338" y="1600200"/>
            <a:ext cx="404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57200" y="3938589"/>
            <a:ext cx="404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42338" y="3938589"/>
            <a:ext cx="404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83FBF12-6607-4818-999C-446CA4629B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89569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644BC0C-AF01-4171-B8A9-A108B0CC0C29}" type="datetimeFigureOut">
              <a:rPr lang="en-IE" smtClean="0"/>
              <a:t>01/06/2017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400174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644BC0C-AF01-4171-B8A9-A108B0CC0C29}" type="datetimeFigureOut">
              <a:rPr lang="en-IE" smtClean="0"/>
              <a:t>01/06/2017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3238347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4BC0C-AF01-4171-B8A9-A108B0CC0C29}" type="datetimeFigureOut">
              <a:rPr lang="en-IE" smtClean="0"/>
              <a:t>01/06/2017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2850350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644BC0C-AF01-4171-B8A9-A108B0CC0C29}" type="datetimeFigureOut">
              <a:rPr lang="en-IE" smtClean="0"/>
              <a:t>01/06/2017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3204157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644BC0C-AF01-4171-B8A9-A108B0CC0C29}" type="datetimeFigureOut">
              <a:rPr lang="en-IE" smtClean="0"/>
              <a:t>01/06/2017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111835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1126147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644BC0C-AF01-4171-B8A9-A108B0CC0C29}" type="datetimeFigureOut">
              <a:rPr lang="en-IE" smtClean="0"/>
              <a:t>01/06/2017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3336528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4BC0C-AF01-4171-B8A9-A108B0CC0C29}" type="datetimeFigureOut">
              <a:rPr lang="en-IE" smtClean="0"/>
              <a:t>01/06/2017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1451218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4BC0C-AF01-4171-B8A9-A108B0CC0C29}" type="datetimeFigureOut">
              <a:rPr lang="en-IE" smtClean="0"/>
              <a:t>01/06/2017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3169703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4BC0C-AF01-4171-B8A9-A108B0CC0C29}" type="datetimeFigureOut">
              <a:rPr lang="en-IE" smtClean="0"/>
              <a:t>01/06/2017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2456766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644BC0C-AF01-4171-B8A9-A108B0CC0C29}" type="datetimeFigureOut">
              <a:rPr lang="en-IE" smtClean="0"/>
              <a:t>01/06/2017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2331166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644BC0C-AF01-4171-B8A9-A108B0CC0C29}" type="datetimeFigureOut">
              <a:rPr lang="en-IE" smtClean="0"/>
              <a:t>01/06/2017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67B9096-A54B-4BE7-986C-57BC245701A5}" type="slidenum">
              <a:rPr lang="en-IE" smtClean="0"/>
              <a:t>‹#›</a:t>
            </a:fld>
            <a:endParaRPr lang="en-IE"/>
          </a:p>
        </p:txBody>
      </p:sp>
    </p:spTree>
    <p:extLst>
      <p:ext uri="{BB962C8B-B14F-4D97-AF65-F5344CB8AC3E}">
        <p14:creationId xmlns:p14="http://schemas.microsoft.com/office/powerpoint/2010/main" val="99366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112046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199441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301268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42674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406111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9DE0B-D1CF-44FD-ACB6-F439C48F46AA}" type="datetimeFigureOut">
              <a:rPr lang="en-IE" smtClean="0"/>
              <a:t>01/06/2017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96FE8A94-79B0-4E6E-A9F3-6A7999A47156}" type="slidenum">
              <a:rPr lang="en-IE" smtClean="0"/>
              <a:t>‹#›</a:t>
            </a:fld>
            <a:endParaRPr lang="en-IE" dirty="0"/>
          </a:p>
        </p:txBody>
      </p:sp>
    </p:spTree>
    <p:extLst>
      <p:ext uri="{BB962C8B-B14F-4D97-AF65-F5344CB8AC3E}">
        <p14:creationId xmlns:p14="http://schemas.microsoft.com/office/powerpoint/2010/main" val="258911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9DE0B-D1CF-44FD-ACB6-F439C48F46AA}" type="datetimeFigureOut">
              <a:rPr lang="en-IE" smtClean="0"/>
              <a:t>01/06/2017</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E8A94-79B0-4E6E-A9F3-6A7999A47156}" type="slidenum">
              <a:rPr lang="en-IE" smtClean="0"/>
              <a:t>‹#›</a:t>
            </a:fld>
            <a:endParaRPr lang="en-IE" dirty="0"/>
          </a:p>
        </p:txBody>
      </p:sp>
    </p:spTree>
    <p:extLst>
      <p:ext uri="{BB962C8B-B14F-4D97-AF65-F5344CB8AC3E}">
        <p14:creationId xmlns:p14="http://schemas.microsoft.com/office/powerpoint/2010/main" val="192366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smtClean="0">
                <a:solidFill>
                  <a:schemeClr val="tx1"/>
                </a:solidFill>
                <a:effectLst/>
                <a:latin typeface="Arial" charset="0"/>
              </a:defRPr>
            </a:lvl1pPr>
          </a:lstStyle>
          <a:p>
            <a:pPr fontAlgn="base">
              <a:spcBef>
                <a:spcPct val="0"/>
              </a:spcBef>
              <a:spcAft>
                <a:spcPct val="0"/>
              </a:spcAft>
              <a:defRPr/>
            </a:pPr>
            <a:endParaRPr lang="en-US">
              <a:solidFill>
                <a:srgbClr val="000000"/>
              </a:solidFill>
            </a:endParaRPr>
          </a:p>
        </p:txBody>
      </p:sp>
      <p:sp>
        <p:nvSpPr>
          <p:cNvPr id="68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smtClean="0">
                <a:solidFill>
                  <a:schemeClr val="tx1"/>
                </a:solidFill>
                <a:effectLst/>
                <a:latin typeface="Arial" charset="0"/>
              </a:defRPr>
            </a:lvl1pPr>
          </a:lstStyle>
          <a:p>
            <a:pPr fontAlgn="base">
              <a:spcBef>
                <a:spcPct val="0"/>
              </a:spcBef>
              <a:spcAft>
                <a:spcPct val="0"/>
              </a:spcAft>
              <a:defRPr/>
            </a:pPr>
            <a:endParaRPr lang="en-US">
              <a:solidFill>
                <a:srgbClr val="000000"/>
              </a:solidFill>
            </a:endParaRPr>
          </a:p>
        </p:txBody>
      </p:sp>
      <p:sp>
        <p:nvSpPr>
          <p:cNvPr id="68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a:solidFill>
                  <a:schemeClr val="tx1"/>
                </a:solidFill>
                <a:effectLst/>
                <a:latin typeface="Arial" panose="020B0604020202020204" pitchFamily="34" charset="0"/>
              </a:defRPr>
            </a:lvl1pPr>
          </a:lstStyle>
          <a:p>
            <a:pPr fontAlgn="base">
              <a:spcBef>
                <a:spcPct val="0"/>
              </a:spcBef>
              <a:spcAft>
                <a:spcPct val="0"/>
              </a:spcAft>
            </a:pPr>
            <a:fld id="{3C46809F-8505-425E-861E-11FFE1C5FCA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pic>
        <p:nvPicPr>
          <p:cNvPr id="103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300664"/>
            <a:ext cx="8891954"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CLogoSIFes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98323" y="0"/>
            <a:ext cx="2045677"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4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zoom/>
  </p:transition>
  <p:txStyles>
    <p:titleStyle>
      <a:lvl1pPr algn="ctr" rtl="0" eaLnBrk="0" fontAlgn="base" hangingPunct="0">
        <a:spcBef>
          <a:spcPct val="0"/>
        </a:spcBef>
        <a:spcAft>
          <a:spcPct val="0"/>
        </a:spcAft>
        <a:defRPr sz="8862">
          <a:solidFill>
            <a:srgbClr val="FF9900"/>
          </a:solidFill>
          <a:latin typeface="+mj-lt"/>
          <a:ea typeface="+mj-ea"/>
          <a:cs typeface="+mj-cs"/>
        </a:defRPr>
      </a:lvl1pPr>
      <a:lvl2pPr algn="ctr" rtl="0" eaLnBrk="0" fontAlgn="base" hangingPunct="0">
        <a:spcBef>
          <a:spcPct val="0"/>
        </a:spcBef>
        <a:spcAft>
          <a:spcPct val="0"/>
        </a:spcAft>
        <a:defRPr sz="8862">
          <a:solidFill>
            <a:srgbClr val="FF9900"/>
          </a:solidFill>
          <a:latin typeface="Bradley Hand ITC" pitchFamily="66" charset="0"/>
        </a:defRPr>
      </a:lvl2pPr>
      <a:lvl3pPr algn="ctr" rtl="0" eaLnBrk="0" fontAlgn="base" hangingPunct="0">
        <a:spcBef>
          <a:spcPct val="0"/>
        </a:spcBef>
        <a:spcAft>
          <a:spcPct val="0"/>
        </a:spcAft>
        <a:defRPr sz="8862">
          <a:solidFill>
            <a:srgbClr val="FF9900"/>
          </a:solidFill>
          <a:latin typeface="Bradley Hand ITC" pitchFamily="66" charset="0"/>
        </a:defRPr>
      </a:lvl3pPr>
      <a:lvl4pPr algn="ctr" rtl="0" eaLnBrk="0" fontAlgn="base" hangingPunct="0">
        <a:spcBef>
          <a:spcPct val="0"/>
        </a:spcBef>
        <a:spcAft>
          <a:spcPct val="0"/>
        </a:spcAft>
        <a:defRPr sz="8862">
          <a:solidFill>
            <a:srgbClr val="FF9900"/>
          </a:solidFill>
          <a:latin typeface="Bradley Hand ITC" pitchFamily="66" charset="0"/>
        </a:defRPr>
      </a:lvl4pPr>
      <a:lvl5pPr algn="ctr" rtl="0" eaLnBrk="0" fontAlgn="base" hangingPunct="0">
        <a:spcBef>
          <a:spcPct val="0"/>
        </a:spcBef>
        <a:spcAft>
          <a:spcPct val="0"/>
        </a:spcAft>
        <a:defRPr sz="8862">
          <a:solidFill>
            <a:srgbClr val="FF9900"/>
          </a:solidFill>
          <a:latin typeface="Bradley Hand ITC" pitchFamily="66" charset="0"/>
        </a:defRPr>
      </a:lvl5pPr>
      <a:lvl6pPr marL="422041" algn="ctr" rtl="0" fontAlgn="base">
        <a:spcBef>
          <a:spcPct val="0"/>
        </a:spcBef>
        <a:spcAft>
          <a:spcPct val="0"/>
        </a:spcAft>
        <a:defRPr sz="8862">
          <a:solidFill>
            <a:srgbClr val="FF9900"/>
          </a:solidFill>
          <a:latin typeface="Bradley Hand ITC" pitchFamily="66" charset="0"/>
        </a:defRPr>
      </a:lvl6pPr>
      <a:lvl7pPr marL="844083" algn="ctr" rtl="0" fontAlgn="base">
        <a:spcBef>
          <a:spcPct val="0"/>
        </a:spcBef>
        <a:spcAft>
          <a:spcPct val="0"/>
        </a:spcAft>
        <a:defRPr sz="8862">
          <a:solidFill>
            <a:srgbClr val="FF9900"/>
          </a:solidFill>
          <a:latin typeface="Bradley Hand ITC" pitchFamily="66" charset="0"/>
        </a:defRPr>
      </a:lvl7pPr>
      <a:lvl8pPr marL="1266124" algn="ctr" rtl="0" fontAlgn="base">
        <a:spcBef>
          <a:spcPct val="0"/>
        </a:spcBef>
        <a:spcAft>
          <a:spcPct val="0"/>
        </a:spcAft>
        <a:defRPr sz="8862">
          <a:solidFill>
            <a:srgbClr val="FF9900"/>
          </a:solidFill>
          <a:latin typeface="Bradley Hand ITC" pitchFamily="66" charset="0"/>
        </a:defRPr>
      </a:lvl8pPr>
      <a:lvl9pPr marL="1688165" algn="ctr" rtl="0" fontAlgn="base">
        <a:spcBef>
          <a:spcPct val="0"/>
        </a:spcBef>
        <a:spcAft>
          <a:spcPct val="0"/>
        </a:spcAft>
        <a:defRPr sz="8862">
          <a:solidFill>
            <a:srgbClr val="FF9900"/>
          </a:solidFill>
          <a:latin typeface="Bradley Hand ITC" pitchFamily="66" charset="0"/>
        </a:defRPr>
      </a:lvl9pPr>
    </p:titleStyle>
    <p:bodyStyle>
      <a:lvl1pPr marL="316531" indent="-316531" algn="l" rtl="0" eaLnBrk="0" fontAlgn="base" hangingPunct="0">
        <a:spcBef>
          <a:spcPct val="20000"/>
        </a:spcBef>
        <a:spcAft>
          <a:spcPct val="0"/>
        </a:spcAft>
        <a:buChar char="•"/>
        <a:defRPr sz="3692" b="1">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4BC0C-AF01-4171-B8A9-A108B0CC0C29}" type="datetimeFigureOut">
              <a:rPr lang="en-IE" smtClean="0"/>
              <a:t>01/06/2017</a:t>
            </a:fld>
            <a:endParaRPr lang="en-I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B9096-A54B-4BE7-986C-57BC245701A5}" type="slidenum">
              <a:rPr lang="en-IE" smtClean="0"/>
              <a:t>‹#›</a:t>
            </a:fld>
            <a:endParaRPr lang="en-IE"/>
          </a:p>
        </p:txBody>
      </p:sp>
    </p:spTree>
    <p:extLst>
      <p:ext uri="{BB962C8B-B14F-4D97-AF65-F5344CB8AC3E}">
        <p14:creationId xmlns:p14="http://schemas.microsoft.com/office/powerpoint/2010/main" val="6789354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1478864"/>
            <a:ext cx="8229600" cy="1788232"/>
          </a:xfrm>
        </p:spPr>
        <p:txBody>
          <a:bodyPr/>
          <a:lstStyle/>
          <a:p>
            <a:pPr eaLnBrk="1" hangingPunct="1"/>
            <a:br>
              <a:rPr lang="en-IE" altLang="en-US" sz="4985" b="1">
                <a:cs typeface="Arial" panose="020B0604020202020204" pitchFamily="34" charset="0"/>
              </a:rPr>
            </a:br>
            <a:endParaRPr lang="en-US" altLang="en-US" sz="5400" b="1" dirty="0">
              <a:cs typeface="Arial" panose="020B0604020202020204" pitchFamily="34" charset="0"/>
            </a:endParaRPr>
          </a:p>
        </p:txBody>
      </p:sp>
      <p:sp>
        <p:nvSpPr>
          <p:cNvPr id="3075" name="Rectangle 3"/>
          <p:cNvSpPr>
            <a:spLocks noGrp="1" noChangeArrowheads="1"/>
          </p:cNvSpPr>
          <p:nvPr>
            <p:ph idx="1"/>
          </p:nvPr>
        </p:nvSpPr>
        <p:spPr>
          <a:xfrm>
            <a:off x="660566" y="2132856"/>
            <a:ext cx="8229600" cy="4021650"/>
          </a:xfrm>
        </p:spPr>
        <p:txBody>
          <a:bodyPr/>
          <a:lstStyle/>
          <a:p>
            <a:pPr algn="ctr" eaLnBrk="1" hangingPunct="1">
              <a:buFontTx/>
              <a:buNone/>
            </a:pPr>
            <a:endParaRPr lang="en-IE" altLang="en-US" sz="2215" b="0" dirty="0">
              <a:latin typeface="Arial" panose="020B0604020202020204" pitchFamily="34" charset="0"/>
            </a:endParaRPr>
          </a:p>
          <a:p>
            <a:pPr algn="ctr" eaLnBrk="1" hangingPunct="1">
              <a:spcBef>
                <a:spcPts val="0"/>
              </a:spcBef>
              <a:buFontTx/>
              <a:buNone/>
            </a:pPr>
            <a:r>
              <a:rPr lang="en-IE" altLang="en-US" sz="3600" dirty="0" err="1">
                <a:latin typeface="Calibri" panose="020F0502020204030204" pitchFamily="34" charset="0"/>
              </a:rPr>
              <a:t>Clann</a:t>
            </a:r>
            <a:r>
              <a:rPr lang="en-IE" altLang="en-US" sz="3600" dirty="0">
                <a:latin typeface="Calibri" panose="020F0502020204030204" pitchFamily="34" charset="0"/>
              </a:rPr>
              <a:t> Credo – Community Loan Finance</a:t>
            </a:r>
          </a:p>
          <a:p>
            <a:pPr algn="ctr" eaLnBrk="1" hangingPunct="1">
              <a:spcBef>
                <a:spcPts val="0"/>
              </a:spcBef>
              <a:buNone/>
            </a:pPr>
            <a:endParaRPr lang="en-US" sz="2800" i="1" dirty="0">
              <a:latin typeface="Calibri" panose="020F0502020204030204" pitchFamily="34" charset="0"/>
            </a:endParaRPr>
          </a:p>
          <a:p>
            <a:pPr algn="ctr" eaLnBrk="1" hangingPunct="1">
              <a:spcBef>
                <a:spcPts val="0"/>
              </a:spcBef>
              <a:buNone/>
            </a:pPr>
            <a:r>
              <a:rPr lang="en-US" sz="2800" i="1" dirty="0">
                <a:latin typeface="Calibri" panose="020F0502020204030204" pitchFamily="34" charset="0"/>
              </a:rPr>
              <a:t>Tracey Hannon</a:t>
            </a:r>
          </a:p>
          <a:p>
            <a:pPr algn="ctr" eaLnBrk="1" hangingPunct="1">
              <a:spcBef>
                <a:spcPts val="0"/>
              </a:spcBef>
              <a:buNone/>
            </a:pPr>
            <a:r>
              <a:rPr lang="en-US" sz="2800" i="1" dirty="0">
                <a:latin typeface="Calibri" panose="020F0502020204030204" pitchFamily="34" charset="0"/>
              </a:rPr>
              <a:t>Social Finance Executive – Western Region</a:t>
            </a:r>
          </a:p>
          <a:p>
            <a:pPr algn="ctr" eaLnBrk="1" hangingPunct="1">
              <a:spcBef>
                <a:spcPts val="0"/>
              </a:spcBef>
              <a:buFontTx/>
              <a:buNone/>
            </a:pPr>
            <a:endParaRPr lang="en-US" sz="2800" dirty="0">
              <a:latin typeface="Calibri" panose="020F0502020204030204" pitchFamily="34" charset="0"/>
            </a:endParaRPr>
          </a:p>
          <a:p>
            <a:pPr algn="ctr" eaLnBrk="1" hangingPunct="1">
              <a:spcBef>
                <a:spcPts val="0"/>
              </a:spcBef>
              <a:buFontTx/>
              <a:buNone/>
            </a:pPr>
            <a:endParaRPr lang="en-US" sz="2800" dirty="0">
              <a:latin typeface="Calibri" panose="020F0502020204030204" pitchFamily="34" charset="0"/>
            </a:endParaRPr>
          </a:p>
        </p:txBody>
      </p:sp>
      <p:sp>
        <p:nvSpPr>
          <p:cNvPr id="5" name="TextBox 4"/>
          <p:cNvSpPr txBox="1"/>
          <p:nvPr/>
        </p:nvSpPr>
        <p:spPr>
          <a:xfrm>
            <a:off x="1475656" y="260648"/>
            <a:ext cx="4824536" cy="1200329"/>
          </a:xfrm>
          <a:prstGeom prst="rect">
            <a:avLst/>
          </a:prstGeom>
          <a:noFill/>
        </p:spPr>
        <p:txBody>
          <a:bodyPr wrap="square" rtlCol="0">
            <a:spAutoFit/>
          </a:bodyPr>
          <a:lstStyle/>
          <a:p>
            <a:r>
              <a:rPr lang="en-IE" sz="3600" b="1" dirty="0">
                <a:solidFill>
                  <a:schemeClr val="bg1"/>
                </a:solidFill>
                <a:latin typeface="Bradley Hand ITC" panose="03070402050302030203" pitchFamily="66" charset="0"/>
              </a:rPr>
              <a:t>Finance to Help Your Community Grow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753" y="0"/>
            <a:ext cx="2460247" cy="1752727"/>
          </a:xfrm>
          <a:prstGeom prst="rect">
            <a:avLst/>
          </a:prstGeom>
        </p:spPr>
      </p:pic>
    </p:spTree>
    <p:extLst>
      <p:ext uri="{BB962C8B-B14F-4D97-AF65-F5344CB8AC3E}">
        <p14:creationId xmlns:p14="http://schemas.microsoft.com/office/powerpoint/2010/main" val="2634208016"/>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b="1" dirty="0">
                <a:solidFill>
                  <a:schemeClr val="bg1"/>
                </a:solidFill>
              </a:rPr>
              <a:t>No Application Form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916832"/>
            <a:ext cx="6840760" cy="39604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390057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E" b="1" dirty="0">
                <a:solidFill>
                  <a:schemeClr val="bg1"/>
                </a:solidFill>
              </a:rPr>
              <a:t>Community</a:t>
            </a:r>
            <a:r>
              <a:rPr lang="en-IE" dirty="0"/>
              <a:t> </a:t>
            </a:r>
            <a:r>
              <a:rPr lang="en-IE" b="1" dirty="0">
                <a:solidFill>
                  <a:schemeClr val="bg1"/>
                </a:solidFill>
              </a:rPr>
              <a:t>Impact</a:t>
            </a:r>
            <a:r>
              <a:rPr lang="en-IE" baseline="30000" dirty="0">
                <a:solidFill>
                  <a:schemeClr val="bg1"/>
                </a:solidFill>
              </a:rPr>
              <a:t>+</a:t>
            </a:r>
            <a:r>
              <a:rPr lang="en-IE" dirty="0"/>
              <a:t> </a:t>
            </a:r>
            <a:r>
              <a:rPr lang="en-IE" b="1" dirty="0">
                <a:solidFill>
                  <a:schemeClr val="bg1"/>
                </a:solidFill>
              </a:rPr>
              <a:t>Loans- </a:t>
            </a:r>
            <a:br>
              <a:rPr lang="en-IE" b="1" dirty="0">
                <a:solidFill>
                  <a:schemeClr val="bg1"/>
                </a:solidFill>
              </a:rPr>
            </a:br>
            <a:r>
              <a:rPr lang="en-IE" b="1" dirty="0">
                <a:solidFill>
                  <a:schemeClr val="bg1"/>
                </a:solidFill>
              </a:rPr>
              <a:t>Affordable Rates</a:t>
            </a:r>
            <a:endParaRPr lang="en-IE" dirty="0">
              <a:solidFill>
                <a:schemeClr val="bg1"/>
              </a:solidFill>
            </a:endParaRPr>
          </a:p>
        </p:txBody>
      </p:sp>
      <p:sp>
        <p:nvSpPr>
          <p:cNvPr id="3" name="Content Placeholder 2"/>
          <p:cNvSpPr>
            <a:spLocks noGrp="1"/>
          </p:cNvSpPr>
          <p:nvPr>
            <p:ph idx="1"/>
          </p:nvPr>
        </p:nvSpPr>
        <p:spPr>
          <a:xfrm>
            <a:off x="457200" y="1890097"/>
            <a:ext cx="8229600" cy="4525963"/>
          </a:xfrm>
        </p:spPr>
        <p:txBody>
          <a:bodyPr>
            <a:normAutofit/>
          </a:bodyPr>
          <a:lstStyle/>
          <a:p>
            <a:pPr marL="0" indent="0">
              <a:buNone/>
            </a:pPr>
            <a:r>
              <a:rPr lang="en-IE" dirty="0"/>
              <a:t> </a:t>
            </a:r>
          </a:p>
          <a:p>
            <a:endParaRPr lang="en-IE" dirty="0"/>
          </a:p>
          <a:p>
            <a:endParaRPr lang="en-IE" dirty="0"/>
          </a:p>
          <a:p>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4103840748"/>
              </p:ext>
            </p:extLst>
          </p:nvPr>
        </p:nvGraphicFramePr>
        <p:xfrm>
          <a:off x="731493" y="2520938"/>
          <a:ext cx="7681014" cy="3017604"/>
        </p:xfrm>
        <a:graphic>
          <a:graphicData uri="http://schemas.openxmlformats.org/drawingml/2006/table">
            <a:tbl>
              <a:tblPr firstRow="1" firstCol="1" bandRow="1">
                <a:tableStyleId>{5C22544A-7EE6-4342-B048-85BDC9FD1C3A}</a:tableStyleId>
              </a:tblPr>
              <a:tblGrid>
                <a:gridCol w="2521878">
                  <a:extLst>
                    <a:ext uri="{9D8B030D-6E8A-4147-A177-3AD203B41FA5}">
                      <a16:colId xmlns:a16="http://schemas.microsoft.com/office/drawing/2014/main" val="20000"/>
                    </a:ext>
                  </a:extLst>
                </a:gridCol>
                <a:gridCol w="1730701">
                  <a:extLst>
                    <a:ext uri="{9D8B030D-6E8A-4147-A177-3AD203B41FA5}">
                      <a16:colId xmlns:a16="http://schemas.microsoft.com/office/drawing/2014/main" val="20001"/>
                    </a:ext>
                  </a:extLst>
                </a:gridCol>
                <a:gridCol w="1664769">
                  <a:extLst>
                    <a:ext uri="{9D8B030D-6E8A-4147-A177-3AD203B41FA5}">
                      <a16:colId xmlns:a16="http://schemas.microsoft.com/office/drawing/2014/main" val="20002"/>
                    </a:ext>
                  </a:extLst>
                </a:gridCol>
                <a:gridCol w="1763666">
                  <a:extLst>
                    <a:ext uri="{9D8B030D-6E8A-4147-A177-3AD203B41FA5}">
                      <a16:colId xmlns:a16="http://schemas.microsoft.com/office/drawing/2014/main" val="20003"/>
                    </a:ext>
                  </a:extLst>
                </a:gridCol>
              </a:tblGrid>
              <a:tr h="431582">
                <a:tc>
                  <a:txBody>
                    <a:bodyPr/>
                    <a:lstStyle/>
                    <a:p>
                      <a:pPr>
                        <a:lnSpc>
                          <a:spcPct val="115000"/>
                        </a:lnSpc>
                        <a:spcAft>
                          <a:spcPts val="0"/>
                        </a:spcAft>
                      </a:pPr>
                      <a:r>
                        <a:rPr lang="en-IE" sz="1200" kern="1200" dirty="0">
                          <a:effectLst/>
                        </a:rPr>
                        <a:t>Community Impact</a:t>
                      </a:r>
                      <a:r>
                        <a:rPr lang="en-IE" sz="1200" kern="1200" baseline="30000" dirty="0">
                          <a:effectLst/>
                        </a:rPr>
                        <a:t>+</a:t>
                      </a:r>
                      <a:r>
                        <a:rPr lang="en-IE" sz="1200" kern="1200" dirty="0">
                          <a:effectLst/>
                        </a:rPr>
                        <a:t> Loan</a:t>
                      </a:r>
                      <a:r>
                        <a:rPr lang="en-IE" sz="1200" kern="1200" baseline="30000" dirty="0">
                          <a:effectLst/>
                        </a:rPr>
                        <a:t>1</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nSpc>
                          <a:spcPct val="115000"/>
                        </a:lnSpc>
                      </a:pPr>
                      <a:endParaRPr lang="en-IE" sz="1200" dirty="0">
                        <a:effectLst/>
                        <a:latin typeface="Calibri" panose="020F0502020204030204" pitchFamily="34" charset="0"/>
                      </a:endParaRPr>
                    </a:p>
                  </a:txBody>
                  <a:tcPr marL="61595" marR="61595" marT="9525" marB="0" anchor="ctr"/>
                </a:tc>
                <a:tc>
                  <a:txBody>
                    <a:bodyPr/>
                    <a:lstStyle/>
                    <a:p>
                      <a:pPr>
                        <a:lnSpc>
                          <a:spcPct val="115000"/>
                        </a:lnSpc>
                      </a:pPr>
                      <a:endParaRPr lang="en-IE" sz="1200">
                        <a:effectLst/>
                        <a:latin typeface="Calibri" panose="020F0502020204030204" pitchFamily="34" charset="0"/>
                      </a:endParaRPr>
                    </a:p>
                  </a:txBody>
                  <a:tcPr marL="61595" marR="61595" marT="9525" marB="0" anchor="ctr"/>
                </a:tc>
                <a:tc>
                  <a:txBody>
                    <a:bodyPr/>
                    <a:lstStyle/>
                    <a:p>
                      <a:pPr>
                        <a:lnSpc>
                          <a:spcPct val="115000"/>
                        </a:lnSpc>
                      </a:pPr>
                      <a:endParaRPr lang="en-IE" sz="1200">
                        <a:effectLst/>
                        <a:latin typeface="Calibri" panose="020F0502020204030204" pitchFamily="34" charset="0"/>
                      </a:endParaRPr>
                    </a:p>
                  </a:txBody>
                  <a:tcPr marL="61595" marR="61595" marT="9525" marB="0" anchor="ctr"/>
                </a:tc>
                <a:extLst>
                  <a:ext uri="{0D108BD9-81ED-4DB2-BD59-A6C34878D82A}">
                    <a16:rowId xmlns:a16="http://schemas.microsoft.com/office/drawing/2014/main" val="10000"/>
                  </a:ext>
                </a:extLst>
              </a:tr>
              <a:tr h="504056">
                <a:tc>
                  <a:txBody>
                    <a:bodyPr/>
                    <a:lstStyle/>
                    <a:p>
                      <a:pPr>
                        <a:lnSpc>
                          <a:spcPct val="115000"/>
                        </a:lnSpc>
                        <a:spcAft>
                          <a:spcPts val="0"/>
                        </a:spcAft>
                      </a:pPr>
                      <a:r>
                        <a:rPr lang="en-IE" sz="1200" kern="1200" dirty="0">
                          <a:effectLst/>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nSpc>
                          <a:spcPct val="115000"/>
                        </a:lnSpc>
                        <a:spcAft>
                          <a:spcPts val="0"/>
                        </a:spcAft>
                      </a:pPr>
                      <a:r>
                        <a:rPr lang="en-IE" sz="1200" kern="1200" dirty="0">
                          <a:effectLst/>
                        </a:rPr>
                        <a:t>Loan Amount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nSpc>
                          <a:spcPct val="115000"/>
                        </a:lnSpc>
                        <a:spcAft>
                          <a:spcPts val="0"/>
                        </a:spcAft>
                      </a:pPr>
                      <a:r>
                        <a:rPr lang="en-IE" sz="1200" kern="1200" dirty="0">
                          <a:effectLst/>
                        </a:rPr>
                        <a:t>Typical Annual Interest Rate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nSpc>
                          <a:spcPct val="115000"/>
                        </a:lnSpc>
                        <a:spcAft>
                          <a:spcPts val="0"/>
                        </a:spcAft>
                      </a:pPr>
                      <a:r>
                        <a:rPr lang="en-IE" sz="1200" kern="1200" dirty="0">
                          <a:effectLst/>
                        </a:rPr>
                        <a:t>Typical Arrangement Fee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extLst>
                  <a:ext uri="{0D108BD9-81ED-4DB2-BD59-A6C34878D82A}">
                    <a16:rowId xmlns:a16="http://schemas.microsoft.com/office/drawing/2014/main" val="10001"/>
                  </a:ext>
                </a:extLst>
              </a:tr>
              <a:tr h="504056">
                <a:tc>
                  <a:txBody>
                    <a:bodyPr/>
                    <a:lstStyle/>
                    <a:p>
                      <a:pPr>
                        <a:lnSpc>
                          <a:spcPct val="115000"/>
                        </a:lnSpc>
                        <a:spcAft>
                          <a:spcPts val="0"/>
                        </a:spcAft>
                      </a:pPr>
                      <a:r>
                        <a:rPr lang="en-IE" sz="1200" kern="1200" dirty="0">
                          <a:effectLst/>
                        </a:rPr>
                        <a:t>Community Impact</a:t>
                      </a:r>
                      <a:r>
                        <a:rPr lang="en-IE" sz="1200" kern="1200" baseline="30000" dirty="0">
                          <a:effectLst/>
                        </a:rPr>
                        <a:t>+</a:t>
                      </a:r>
                      <a:r>
                        <a:rPr lang="en-IE" sz="1200" kern="1200" dirty="0">
                          <a:effectLst/>
                        </a:rPr>
                        <a:t>  Term Loan: 5+ years to 15 years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dirty="0">
                          <a:effectLst/>
                        </a:rPr>
                        <a:t>€30,000 to €500,000</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dirty="0">
                          <a:effectLst/>
                        </a:rPr>
                        <a:t>4.95%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dirty="0">
                          <a:effectLst/>
                        </a:rPr>
                        <a:t>None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extLst>
                  <a:ext uri="{0D108BD9-81ED-4DB2-BD59-A6C34878D82A}">
                    <a16:rowId xmlns:a16="http://schemas.microsoft.com/office/drawing/2014/main" val="10002"/>
                  </a:ext>
                </a:extLst>
              </a:tr>
              <a:tr h="525970">
                <a:tc>
                  <a:txBody>
                    <a:bodyPr/>
                    <a:lstStyle/>
                    <a:p>
                      <a:pPr>
                        <a:lnSpc>
                          <a:spcPct val="115000"/>
                        </a:lnSpc>
                        <a:spcAft>
                          <a:spcPts val="0"/>
                        </a:spcAft>
                      </a:pPr>
                      <a:r>
                        <a:rPr lang="en-IE" sz="1200" kern="1200" dirty="0">
                          <a:effectLst/>
                        </a:rPr>
                        <a:t>Community Impact</a:t>
                      </a:r>
                      <a:r>
                        <a:rPr lang="en-IE" sz="1200" kern="1200" baseline="30000" dirty="0">
                          <a:effectLst/>
                        </a:rPr>
                        <a:t>+</a:t>
                      </a:r>
                      <a:r>
                        <a:rPr lang="en-IE" sz="1200" kern="1200" dirty="0">
                          <a:effectLst/>
                        </a:rPr>
                        <a:t>  Term Loan: 2 to 5 years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a:effectLst/>
                        </a:rPr>
                        <a:t>€30,000 to €500,000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dirty="0">
                          <a:effectLst/>
                        </a:rPr>
                        <a:t>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dirty="0">
                          <a:effectLst/>
                        </a:rPr>
                        <a:t>None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extLst>
                  <a:ext uri="{0D108BD9-81ED-4DB2-BD59-A6C34878D82A}">
                    <a16:rowId xmlns:a16="http://schemas.microsoft.com/office/drawing/2014/main" val="10003"/>
                  </a:ext>
                </a:extLst>
              </a:tr>
              <a:tr h="525970">
                <a:tc>
                  <a:txBody>
                    <a:bodyPr/>
                    <a:lstStyle/>
                    <a:p>
                      <a:pPr>
                        <a:lnSpc>
                          <a:spcPct val="115000"/>
                        </a:lnSpc>
                        <a:spcAft>
                          <a:spcPts val="0"/>
                        </a:spcAft>
                      </a:pPr>
                      <a:r>
                        <a:rPr lang="en-IE" sz="1200" kern="1200" dirty="0">
                          <a:effectLst/>
                        </a:rPr>
                        <a:t>Community Impact</a:t>
                      </a:r>
                      <a:r>
                        <a:rPr lang="en-IE" sz="1200" kern="1200" baseline="30000" dirty="0">
                          <a:effectLst/>
                        </a:rPr>
                        <a:t>+</a:t>
                      </a:r>
                      <a:r>
                        <a:rPr lang="en-IE" sz="1200" kern="1200" dirty="0">
                          <a:effectLst/>
                        </a:rPr>
                        <a:t>  Bridging Loan: up to 2 years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a:effectLst/>
                        </a:rPr>
                        <a:t>€30,000 to €500,000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a:effectLst/>
                        </a:rPr>
                        <a:t>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tc>
                  <a:txBody>
                    <a:bodyPr/>
                    <a:lstStyle/>
                    <a:p>
                      <a:pPr algn="ctr">
                        <a:lnSpc>
                          <a:spcPct val="115000"/>
                        </a:lnSpc>
                        <a:spcAft>
                          <a:spcPts val="0"/>
                        </a:spcAft>
                      </a:pPr>
                      <a:r>
                        <a:rPr lang="en-IE" sz="1200" kern="1200" dirty="0">
                          <a:effectLst/>
                        </a:rPr>
                        <a:t>1%</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9525" marB="0" anchor="ctr"/>
                </a:tc>
                <a:extLst>
                  <a:ext uri="{0D108BD9-81ED-4DB2-BD59-A6C34878D82A}">
                    <a16:rowId xmlns:a16="http://schemas.microsoft.com/office/drawing/2014/main" val="10004"/>
                  </a:ext>
                </a:extLst>
              </a:tr>
              <a:tr h="525970">
                <a:tc>
                  <a:txBody>
                    <a:bodyPr/>
                    <a:lstStyle/>
                    <a:p>
                      <a:pPr>
                        <a:lnSpc>
                          <a:spcPct val="115000"/>
                        </a:lnSpc>
                        <a:spcAft>
                          <a:spcPts val="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Community Impact Term/Matching Loan</a:t>
                      </a:r>
                    </a:p>
                  </a:txBody>
                  <a:tcPr marL="61595" marR="61595" marT="9525" marB="0" anchor="ctr"/>
                </a:tc>
                <a:tc>
                  <a:txBody>
                    <a:bodyPr/>
                    <a:lstStyle/>
                    <a:p>
                      <a:pPr algn="ctr">
                        <a:lnSpc>
                          <a:spcPct val="115000"/>
                        </a:lnSpc>
                        <a:spcAft>
                          <a:spcPts val="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€10,000 to €30,000</a:t>
                      </a:r>
                    </a:p>
                  </a:txBody>
                  <a:tcPr marL="61595" marR="61595" marT="9525" marB="0" anchor="ctr"/>
                </a:tc>
                <a:tc>
                  <a:txBody>
                    <a:bodyPr/>
                    <a:lstStyle/>
                    <a:p>
                      <a:pPr algn="ctr">
                        <a:lnSpc>
                          <a:spcPct val="115000"/>
                        </a:lnSpc>
                        <a:spcAft>
                          <a:spcPts val="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6.75%</a:t>
                      </a:r>
                    </a:p>
                  </a:txBody>
                  <a:tcPr marL="61595" marR="61595" marT="9525" marB="0" anchor="ctr"/>
                </a:tc>
                <a:tc>
                  <a:txBody>
                    <a:bodyPr/>
                    <a:lstStyle/>
                    <a:p>
                      <a:pPr algn="ctr">
                        <a:lnSpc>
                          <a:spcPct val="115000"/>
                        </a:lnSpc>
                        <a:spcAft>
                          <a:spcPts val="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None</a:t>
                      </a:r>
                    </a:p>
                  </a:txBody>
                  <a:tcPr marL="61595" marR="61595" marT="9525" marB="0" anchor="ctr"/>
                </a:tc>
                <a:extLst>
                  <a:ext uri="{0D108BD9-81ED-4DB2-BD59-A6C34878D82A}">
                    <a16:rowId xmlns:a16="http://schemas.microsoft.com/office/drawing/2014/main" val="2117370964"/>
                  </a:ext>
                </a:extLst>
              </a:tr>
            </a:tbl>
          </a:graphicData>
        </a:graphic>
      </p:graphicFrame>
      <p:sp>
        <p:nvSpPr>
          <p:cNvPr id="5" name="Rectangle 1"/>
          <p:cNvSpPr>
            <a:spLocks noChangeArrowheads="1"/>
          </p:cNvSpPr>
          <p:nvPr/>
        </p:nvSpPr>
        <p:spPr bwMode="auto">
          <a:xfrm>
            <a:off x="1612900" y="2963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6" name="TextBox 5"/>
          <p:cNvSpPr txBox="1"/>
          <p:nvPr/>
        </p:nvSpPr>
        <p:spPr>
          <a:xfrm>
            <a:off x="539552" y="1746675"/>
            <a:ext cx="7560840" cy="1877437"/>
          </a:xfrm>
          <a:prstGeom prst="rect">
            <a:avLst/>
          </a:prstGeom>
          <a:noFill/>
        </p:spPr>
        <p:txBody>
          <a:bodyPr wrap="square" rtlCol="0">
            <a:spAutoFit/>
          </a:bodyPr>
          <a:lstStyle/>
          <a:p>
            <a:pPr marL="342900" indent="-342900">
              <a:buFont typeface="Wingdings" panose="05000000000000000000" pitchFamily="2" charset="2"/>
              <a:buChar char="Ø"/>
            </a:pPr>
            <a:r>
              <a:rPr lang="en-IE" sz="2000" b="1" dirty="0"/>
              <a:t>No Personal Guarantees 		</a:t>
            </a:r>
          </a:p>
          <a:p>
            <a:pPr marL="342900" indent="-342900">
              <a:buFont typeface="Wingdings" panose="05000000000000000000" pitchFamily="2" charset="2"/>
              <a:buChar char="Ø"/>
            </a:pPr>
            <a:r>
              <a:rPr lang="en-IE" sz="2000" b="1" dirty="0"/>
              <a:t>Early Repayment Options</a:t>
            </a:r>
          </a:p>
          <a:p>
            <a:pPr marL="342900" indent="-342900">
              <a:buFont typeface="Wingdings" panose="05000000000000000000" pitchFamily="2" charset="2"/>
              <a:buChar char="Ø"/>
            </a:pPr>
            <a:endParaRPr lang="en-IE" sz="2000" b="1" dirty="0"/>
          </a:p>
          <a:p>
            <a:endParaRPr lang="en-IE" sz="2000" b="1" dirty="0"/>
          </a:p>
          <a:p>
            <a:pPr lvl="0"/>
            <a:endParaRPr lang="en-IE" dirty="0"/>
          </a:p>
          <a:p>
            <a:endParaRPr lang="en-IE" dirty="0"/>
          </a:p>
        </p:txBody>
      </p:sp>
      <p:sp>
        <p:nvSpPr>
          <p:cNvPr id="7" name="TextBox 6"/>
          <p:cNvSpPr txBox="1"/>
          <p:nvPr/>
        </p:nvSpPr>
        <p:spPr>
          <a:xfrm>
            <a:off x="611560" y="5538541"/>
            <a:ext cx="8288497" cy="923330"/>
          </a:xfrm>
          <a:prstGeom prst="rect">
            <a:avLst/>
          </a:prstGeom>
          <a:noFill/>
        </p:spPr>
        <p:txBody>
          <a:bodyPr wrap="square" rtlCol="0">
            <a:spAutoFit/>
          </a:bodyPr>
          <a:lstStyle/>
          <a:p>
            <a:pPr marL="285750" lvl="0" indent="-285750">
              <a:buFont typeface="Wingdings" panose="05000000000000000000" pitchFamily="2" charset="2"/>
              <a:buChar char="Ø"/>
            </a:pPr>
            <a:r>
              <a:rPr lang="en-IE" b="1" dirty="0"/>
              <a:t>€150 Voucher to spend on The Wheel’s Training Programmes and Expert Services;  </a:t>
            </a:r>
          </a:p>
          <a:p>
            <a:pPr marL="285750" lvl="0" indent="-285750">
              <a:buFont typeface="Wingdings" panose="05000000000000000000" pitchFamily="2" charset="2"/>
              <a:buChar char="Ø"/>
            </a:pPr>
            <a:r>
              <a:rPr lang="en-IE" b="1" dirty="0"/>
              <a:t>FREE Financial Health Check; and </a:t>
            </a:r>
          </a:p>
          <a:p>
            <a:pPr marL="285750" lvl="0" indent="-285750">
              <a:buFont typeface="Wingdings" panose="05000000000000000000" pitchFamily="2" charset="2"/>
              <a:buChar char="Ø"/>
            </a:pPr>
            <a:r>
              <a:rPr lang="en-IE" b="1" dirty="0"/>
              <a:t>FREE places on invite only, Specialist Workshops for your volunteers and staff</a:t>
            </a:r>
            <a:r>
              <a:rPr lang="en-IE"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35894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E" b="1" dirty="0">
                <a:solidFill>
                  <a:schemeClr val="bg1"/>
                </a:solidFill>
              </a:rPr>
              <a:t>Why chose a Community </a:t>
            </a:r>
            <a:br>
              <a:rPr lang="en-IE" b="1" dirty="0">
                <a:solidFill>
                  <a:schemeClr val="bg1"/>
                </a:solidFill>
              </a:rPr>
            </a:br>
            <a:r>
              <a:rPr lang="en-IE" b="1" dirty="0">
                <a:solidFill>
                  <a:schemeClr val="bg1"/>
                </a:solidFill>
              </a:rPr>
              <a:t>Impact Loan?</a:t>
            </a:r>
          </a:p>
        </p:txBody>
      </p:sp>
      <p:sp>
        <p:nvSpPr>
          <p:cNvPr id="3" name="Content Placeholder 2"/>
          <p:cNvSpPr>
            <a:spLocks noGrp="1"/>
          </p:cNvSpPr>
          <p:nvPr>
            <p:ph idx="1"/>
          </p:nvPr>
        </p:nvSpPr>
        <p:spPr/>
        <p:txBody>
          <a:bodyPr>
            <a:normAutofit/>
          </a:bodyPr>
          <a:lstStyle/>
          <a:p>
            <a:pPr marL="0" indent="0">
              <a:buNone/>
            </a:pPr>
            <a:endParaRPr lang="en-IE" sz="3000" dirty="0"/>
          </a:p>
          <a:p>
            <a:pPr lvl="0"/>
            <a:r>
              <a:rPr lang="en-IE" sz="3000" b="1" dirty="0"/>
              <a:t>In-depth Knowledge of the Community Sector</a:t>
            </a:r>
            <a:endParaRPr lang="en-IE" sz="3000" dirty="0"/>
          </a:p>
          <a:p>
            <a:pPr lvl="0"/>
            <a:r>
              <a:rPr lang="en-IE" sz="3000" b="1" dirty="0"/>
              <a:t>Affordable Interest Rates</a:t>
            </a:r>
            <a:endParaRPr lang="en-IE" sz="3000" dirty="0"/>
          </a:p>
          <a:p>
            <a:pPr lvl="0"/>
            <a:r>
              <a:rPr lang="en-IE" sz="3000" b="1" dirty="0"/>
              <a:t>Regionally-based Staff</a:t>
            </a:r>
          </a:p>
          <a:p>
            <a:r>
              <a:rPr lang="en-IE" sz="3000" b="1" dirty="0"/>
              <a:t>Understanding of different Grant Programmes </a:t>
            </a:r>
          </a:p>
          <a:p>
            <a:pPr marL="0" lvl="1" indent="0">
              <a:buNone/>
            </a:pPr>
            <a:r>
              <a:rPr lang="en-IE" sz="3000" dirty="0"/>
              <a:t>	- Community Leader Loan, Sports Capital </a:t>
            </a:r>
            <a:r>
              <a:rPr lang="en-IE" sz="3000" dirty="0" err="1"/>
              <a:t>etc</a:t>
            </a:r>
            <a:endParaRPr lang="en-IE" sz="3000" dirty="0"/>
          </a:p>
          <a:p>
            <a:r>
              <a:rPr lang="en-IE" sz="3000" b="1" dirty="0"/>
              <a:t>Track Record of over 20 Years </a:t>
            </a:r>
          </a:p>
          <a:p>
            <a:endParaRPr lang="en-IE" b="1" dirty="0"/>
          </a:p>
          <a:p>
            <a:pPr marL="0" indent="0">
              <a:buNone/>
            </a:pPr>
            <a:endParaRPr lang="en-IE"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393215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chemeClr val="bg1"/>
                </a:solidFill>
              </a:rPr>
              <a:t>                                       Our People </a:t>
            </a:r>
          </a:p>
        </p:txBody>
      </p:sp>
      <p:sp>
        <p:nvSpPr>
          <p:cNvPr id="4" name="TextBox 3"/>
          <p:cNvSpPr txBox="1"/>
          <p:nvPr/>
        </p:nvSpPr>
        <p:spPr>
          <a:xfrm>
            <a:off x="4355976" y="1712913"/>
            <a:ext cx="4330824" cy="4708981"/>
          </a:xfrm>
          <a:prstGeom prst="rect">
            <a:avLst/>
          </a:prstGeom>
          <a:noFill/>
        </p:spPr>
        <p:txBody>
          <a:bodyPr wrap="square" rtlCol="0">
            <a:spAutoFit/>
          </a:bodyPr>
          <a:lstStyle/>
          <a:p>
            <a:pPr>
              <a:spcAft>
                <a:spcPts val="1200"/>
              </a:spcAft>
            </a:pPr>
            <a:r>
              <a:rPr lang="en-IE" sz="2000" b="1" dirty="0">
                <a:solidFill>
                  <a:srgbClr val="00B0F0"/>
                </a:solidFill>
                <a:latin typeface="Calibri" panose="020F0502020204030204" pitchFamily="34" charset="0"/>
              </a:rPr>
              <a:t>VOLUNTARY BOARD AND COMMITTEES</a:t>
            </a:r>
          </a:p>
          <a:p>
            <a:r>
              <a:rPr lang="en-IE" b="1" dirty="0">
                <a:latin typeface="Calibri" panose="020F0502020204030204" pitchFamily="34" charset="0"/>
              </a:rPr>
              <a:t>BOARD </a:t>
            </a:r>
          </a:p>
          <a:p>
            <a:r>
              <a:rPr lang="en-IE" dirty="0">
                <a:latin typeface="Calibri" panose="020F0502020204030204" pitchFamily="34" charset="0"/>
              </a:rPr>
              <a:t>Colin McCrea (Chair); Jerry Butler; Gary Brennan; Magdalen Fogarty (Founder); Tom Finlay ; Emer Ní Bhrádaigh; Grace Redmond; Jim Rourke; Paul Sullivan; Don Thornhill. </a:t>
            </a:r>
          </a:p>
          <a:p>
            <a:endParaRPr lang="en-IE" dirty="0">
              <a:latin typeface="Calibri" panose="020F0502020204030204" pitchFamily="34" charset="0"/>
            </a:endParaRPr>
          </a:p>
          <a:p>
            <a:r>
              <a:rPr lang="en-IE" b="1" dirty="0">
                <a:latin typeface="Calibri" panose="020F0502020204030204" pitchFamily="34" charset="0"/>
              </a:rPr>
              <a:t>EVALUATION COMMITTEE </a:t>
            </a:r>
          </a:p>
          <a:p>
            <a:r>
              <a:rPr lang="en-IE" dirty="0">
                <a:latin typeface="Calibri" panose="020F0502020204030204" pitchFamily="34" charset="0"/>
              </a:rPr>
              <a:t>Paul Sullivan; Magdalen Fogarty; Martin Coggins, Sheila Fox; Jerry Kivlehan; Tom Finlay; Gary Brennan.</a:t>
            </a:r>
          </a:p>
          <a:p>
            <a:endParaRPr lang="en-IE" b="1" dirty="0">
              <a:latin typeface="Calibri" panose="020F0502020204030204" pitchFamily="34" charset="0"/>
            </a:endParaRPr>
          </a:p>
          <a:p>
            <a:r>
              <a:rPr lang="en-IE" b="1" dirty="0">
                <a:latin typeface="Calibri" panose="020F0502020204030204" pitchFamily="34" charset="0"/>
              </a:rPr>
              <a:t>PROJECT SUPPORT COMMITTEE </a:t>
            </a:r>
          </a:p>
          <a:p>
            <a:r>
              <a:rPr lang="en-IE" dirty="0">
                <a:latin typeface="Calibri" panose="020F0502020204030204" pitchFamily="34" charset="0"/>
              </a:rPr>
              <a:t>Jim Rourke; Colin McCrea; Emer Ní Bhrádaigh; Ann Clarke; Pat </a:t>
            </a:r>
            <a:r>
              <a:rPr lang="en-IE" dirty="0" err="1">
                <a:latin typeface="Calibri" panose="020F0502020204030204" pitchFamily="34" charset="0"/>
              </a:rPr>
              <a:t>Leogue</a:t>
            </a:r>
            <a:r>
              <a:rPr lang="en-IE" dirty="0">
                <a:latin typeface="Calibri" panose="020F0502020204030204" pitchFamily="34" charset="0"/>
              </a:rPr>
              <a:t>; Grace Redmond; </a:t>
            </a:r>
            <a:r>
              <a:rPr lang="en-IE" dirty="0" err="1">
                <a:latin typeface="Calibri" panose="020F0502020204030204" pitchFamily="34" charset="0"/>
              </a:rPr>
              <a:t>Ger</a:t>
            </a:r>
            <a:r>
              <a:rPr lang="en-IE" dirty="0">
                <a:latin typeface="Calibri" panose="020F0502020204030204" pitchFamily="34" charset="0"/>
              </a:rPr>
              <a:t> Marshall.</a:t>
            </a:r>
          </a:p>
        </p:txBody>
      </p:sp>
      <p:sp>
        <p:nvSpPr>
          <p:cNvPr id="5" name="Slide Number Placeholder 4"/>
          <p:cNvSpPr>
            <a:spLocks noGrp="1"/>
          </p:cNvSpPr>
          <p:nvPr>
            <p:ph type="sldNum" sz="quarter" idx="12"/>
          </p:nvPr>
        </p:nvSpPr>
        <p:spPr/>
        <p:txBody>
          <a:bodyPr/>
          <a:lstStyle/>
          <a:p>
            <a:fld id="{96FE8A94-79B0-4E6E-A9F3-6A7999A47156}" type="slidenum">
              <a:rPr lang="en-IE" smtClean="0">
                <a:solidFill>
                  <a:prstClr val="black">
                    <a:tint val="75000"/>
                  </a:prstClr>
                </a:solidFill>
              </a:rPr>
              <a:pPr/>
              <a:t>13</a:t>
            </a:fld>
            <a:endParaRPr lang="en-IE" dirty="0">
              <a:solidFill>
                <a:prstClr val="black">
                  <a:tint val="75000"/>
                </a:prstClr>
              </a:solidFill>
            </a:endParaRPr>
          </a:p>
        </p:txBody>
      </p:sp>
      <p:sp>
        <p:nvSpPr>
          <p:cNvPr id="8" name="Content Placeholder 3"/>
          <p:cNvSpPr txBox="1">
            <a:spLocks/>
          </p:cNvSpPr>
          <p:nvPr/>
        </p:nvSpPr>
        <p:spPr>
          <a:xfrm>
            <a:off x="418641" y="1672007"/>
            <a:ext cx="4040187" cy="45243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en-US" altLang="en-US" sz="2000" b="1" dirty="0">
                <a:solidFill>
                  <a:srgbClr val="00B0F0"/>
                </a:solidFill>
              </a:rPr>
              <a:t>REGIONALLY BASED STAFF</a:t>
            </a:r>
          </a:p>
          <a:p>
            <a:pPr>
              <a:buNone/>
              <a:defRPr/>
            </a:pPr>
            <a:r>
              <a:rPr lang="en-US" altLang="en-US" sz="2000" b="1" dirty="0"/>
              <a:t>West/North West:</a:t>
            </a:r>
          </a:p>
          <a:p>
            <a:pPr>
              <a:buNone/>
              <a:defRPr/>
            </a:pPr>
            <a:r>
              <a:rPr lang="en-US" altLang="en-US" sz="2000" dirty="0"/>
              <a:t>Tracey Hannon</a:t>
            </a:r>
          </a:p>
          <a:p>
            <a:pPr>
              <a:buNone/>
              <a:defRPr/>
            </a:pPr>
            <a:r>
              <a:rPr lang="en-US" altLang="en-US" sz="2000" dirty="0"/>
              <a:t>Lower Main Street</a:t>
            </a:r>
          </a:p>
          <a:p>
            <a:pPr>
              <a:buNone/>
              <a:defRPr/>
            </a:pPr>
            <a:r>
              <a:rPr lang="en-US" altLang="en-US" sz="2000" dirty="0" err="1"/>
              <a:t>Foxford</a:t>
            </a:r>
            <a:r>
              <a:rPr lang="en-US" altLang="en-US" sz="2000" dirty="0"/>
              <a:t>, Co Mayo</a:t>
            </a:r>
          </a:p>
          <a:p>
            <a:pPr>
              <a:buNone/>
              <a:defRPr/>
            </a:pPr>
            <a:r>
              <a:rPr lang="en-US" altLang="en-US" sz="2000" dirty="0"/>
              <a:t>T: 094 906 0679 / 087 6488390</a:t>
            </a:r>
          </a:p>
          <a:p>
            <a:pPr marL="0" indent="0">
              <a:buFont typeface="Wingdings 2" panose="05020102010507070707" pitchFamily="18" charset="2"/>
              <a:buNone/>
              <a:defRPr/>
            </a:pPr>
            <a:r>
              <a:rPr lang="en-US" sz="1200" b="1" dirty="0">
                <a:ea typeface="Cambria" panose="02040503050406030204" pitchFamily="18" charset="0"/>
                <a:cs typeface="HelveticaNeue-Bold"/>
              </a:rPr>
              <a:t>North &amp; East:</a:t>
            </a:r>
            <a:endParaRPr lang="en-GB" sz="1200" b="1" dirty="0">
              <a:ea typeface="Cambria" panose="02040503050406030204" pitchFamily="18" charset="0"/>
              <a:cs typeface="Times New Roman" panose="02020603050405020304" pitchFamily="18" charset="0"/>
            </a:endParaRPr>
          </a:p>
          <a:p>
            <a:pPr marL="0" indent="0">
              <a:buFont typeface="Wingdings 2" panose="05020102010507070707" pitchFamily="18" charset="2"/>
              <a:buNone/>
              <a:defRPr/>
            </a:pPr>
            <a:r>
              <a:rPr lang="en-US" sz="1200" dirty="0">
                <a:solidFill>
                  <a:srgbClr val="000000"/>
                </a:solidFill>
                <a:ea typeface="Cambria" panose="02040503050406030204" pitchFamily="18" charset="0"/>
                <a:cs typeface="HelveticaNeue-Bold"/>
              </a:rPr>
              <a:t>Jennifer Hennessy</a:t>
            </a:r>
            <a:endParaRPr lang="en-GB" sz="1200" dirty="0">
              <a:ea typeface="Cambria" panose="02040503050406030204" pitchFamily="18" charset="0"/>
              <a:cs typeface="Times New Roman" panose="02020603050405020304" pitchFamily="18" charset="0"/>
            </a:endParaRPr>
          </a:p>
          <a:p>
            <a:pPr>
              <a:buFont typeface="Wingdings 2" panose="05020102010507070707" pitchFamily="18" charset="2"/>
              <a:buNone/>
              <a:defRPr/>
            </a:pPr>
            <a:r>
              <a:rPr lang="en-GB" altLang="en-US" sz="1200" dirty="0">
                <a:cs typeface="Times New Roman" panose="02020603050405020304" pitchFamily="18" charset="0"/>
              </a:rPr>
              <a:t>T: 01 400 2100 / 087 9556721</a:t>
            </a:r>
          </a:p>
          <a:p>
            <a:pPr>
              <a:buNone/>
              <a:defRPr/>
            </a:pPr>
            <a:r>
              <a:rPr lang="en-US" altLang="en-US" sz="1200" b="1" dirty="0"/>
              <a:t>Midlands:</a:t>
            </a:r>
          </a:p>
          <a:p>
            <a:pPr>
              <a:buNone/>
              <a:defRPr/>
            </a:pPr>
            <a:r>
              <a:rPr lang="en-US" altLang="en-US" sz="1200" dirty="0"/>
              <a:t>Roisin Mulligan</a:t>
            </a:r>
          </a:p>
          <a:p>
            <a:pPr>
              <a:buNone/>
              <a:defRPr/>
            </a:pPr>
            <a:r>
              <a:rPr lang="en-US" altLang="en-US" sz="1200" dirty="0"/>
              <a:t>T: 01 400 2100 / 086 3098098</a:t>
            </a:r>
          </a:p>
          <a:p>
            <a:pPr>
              <a:buFont typeface="Wingdings 2" panose="05020102010507070707" pitchFamily="18" charset="2"/>
              <a:buNone/>
              <a:defRPr/>
            </a:pPr>
            <a:r>
              <a:rPr lang="en-US" altLang="en-US" sz="1200" b="1" dirty="0">
                <a:latin typeface="+mj-lt"/>
              </a:rPr>
              <a:t>South:</a:t>
            </a:r>
            <a:r>
              <a:rPr lang="en-US" altLang="en-US" sz="1200" dirty="0">
                <a:latin typeface="+mj-lt"/>
              </a:rPr>
              <a:t> </a:t>
            </a:r>
          </a:p>
          <a:p>
            <a:pPr>
              <a:buFont typeface="Wingdings 2" panose="05020102010507070707" pitchFamily="18" charset="2"/>
              <a:buNone/>
              <a:defRPr/>
            </a:pPr>
            <a:r>
              <a:rPr lang="en-US" altLang="en-US" sz="1200" dirty="0">
                <a:latin typeface="+mj-lt"/>
              </a:rPr>
              <a:t>Susan Gallagher</a:t>
            </a:r>
          </a:p>
          <a:p>
            <a:pPr>
              <a:buFont typeface="Wingdings 2" panose="05020102010507070707" pitchFamily="18" charset="2"/>
              <a:buNone/>
              <a:defRPr/>
            </a:pPr>
            <a:r>
              <a:rPr lang="en-US" altLang="en-US" sz="1200" dirty="0">
                <a:latin typeface="+mj-lt"/>
              </a:rPr>
              <a:t>T:  021 462 1182 / 087 7388391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628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305800" cy="1143000"/>
          </a:xfrm>
          <a:extLst/>
        </p:spPr>
        <p:txBody>
          <a:bodyPr>
            <a:noAutofit/>
          </a:bodyPr>
          <a:lstStyle/>
          <a:p>
            <a:pPr algn="ctr">
              <a:defRPr/>
            </a:pPr>
            <a:r>
              <a:rPr lang="en-GB" sz="8000" b="1" i="1" dirty="0">
                <a:solidFill>
                  <a:srgbClr val="00B0F0"/>
                </a:solidFill>
              </a:rPr>
              <a:t>Thank You</a:t>
            </a:r>
            <a:br>
              <a:rPr lang="en-GB" sz="8000" b="1" i="1" dirty="0">
                <a:solidFill>
                  <a:srgbClr val="00B0F0"/>
                </a:solidFill>
              </a:rPr>
            </a:br>
            <a:r>
              <a:rPr lang="en-GB" sz="8000" b="1" i="1" dirty="0">
                <a:solidFill>
                  <a:srgbClr val="00B0F0"/>
                </a:solidFill>
              </a:rPr>
              <a:t>Questions?</a:t>
            </a:r>
          </a:p>
        </p:txBody>
      </p:sp>
    </p:spTree>
    <p:extLst>
      <p:ext uri="{BB962C8B-B14F-4D97-AF65-F5344CB8AC3E}">
        <p14:creationId xmlns:p14="http://schemas.microsoft.com/office/powerpoint/2010/main" val="10587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b="1" dirty="0"/>
              <a:t>       </a:t>
            </a:r>
            <a:r>
              <a:rPr lang="en-IE" b="1" dirty="0">
                <a:solidFill>
                  <a:schemeClr val="bg1"/>
                </a:solidFill>
              </a:rPr>
              <a:t>Presentation Overview</a:t>
            </a:r>
          </a:p>
        </p:txBody>
      </p:sp>
      <p:sp>
        <p:nvSpPr>
          <p:cNvPr id="3" name="Content Placeholder 2"/>
          <p:cNvSpPr>
            <a:spLocks noGrp="1"/>
          </p:cNvSpPr>
          <p:nvPr>
            <p:ph idx="1"/>
          </p:nvPr>
        </p:nvSpPr>
        <p:spPr>
          <a:xfrm>
            <a:off x="457200" y="1340768"/>
            <a:ext cx="8229600" cy="5616624"/>
          </a:xfrm>
        </p:spPr>
        <p:txBody>
          <a:bodyPr>
            <a:normAutofit/>
          </a:bodyPr>
          <a:lstStyle/>
          <a:p>
            <a:endParaRPr lang="en-IE" sz="2800" dirty="0"/>
          </a:p>
          <a:p>
            <a:pPr>
              <a:lnSpc>
                <a:spcPct val="120000"/>
              </a:lnSpc>
            </a:pPr>
            <a:r>
              <a:rPr lang="en-IE" sz="2800" dirty="0"/>
              <a:t>CLANN CREDO – COMMUNITY LOAN FINANCE</a:t>
            </a:r>
          </a:p>
          <a:p>
            <a:pPr>
              <a:lnSpc>
                <a:spcPct val="120000"/>
              </a:lnSpc>
            </a:pPr>
            <a:r>
              <a:rPr lang="en-IE" sz="2800" dirty="0"/>
              <a:t>EXAMPLES OF COMMUNITY FINANCE</a:t>
            </a:r>
          </a:p>
          <a:p>
            <a:pPr>
              <a:lnSpc>
                <a:spcPct val="120000"/>
              </a:lnSpc>
            </a:pPr>
            <a:r>
              <a:rPr lang="en-IE" sz="2800" dirty="0"/>
              <a:t>HOW TO APPLY FOR SOCIAL FINANCE</a:t>
            </a:r>
          </a:p>
          <a:p>
            <a:pPr>
              <a:lnSpc>
                <a:spcPct val="120000"/>
              </a:lnSpc>
            </a:pPr>
            <a:r>
              <a:rPr lang="en-IE" sz="2800" dirty="0"/>
              <a:t>EVALUATION PROCESS </a:t>
            </a:r>
          </a:p>
          <a:p>
            <a:pPr marL="0" indent="0">
              <a:lnSpc>
                <a:spcPct val="120000"/>
              </a:lnSpc>
              <a:buNone/>
            </a:pPr>
            <a:endParaRPr lang="en-IE" dirty="0"/>
          </a:p>
          <a:p>
            <a:pPr marL="0" indent="0">
              <a:lnSpc>
                <a:spcPct val="120000"/>
              </a:lnSpc>
              <a:buNone/>
              <a:defRPr/>
            </a:pPr>
            <a:r>
              <a:rPr lang="en-IE" altLang="en-US" dirty="0">
                <a:cs typeface="Arial" panose="020B0604020202020204" pitchFamily="34" charset="0"/>
              </a:rPr>
              <a:t>         </a:t>
            </a:r>
            <a:endParaRPr lang="en-I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222321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b="1" dirty="0">
                <a:solidFill>
                  <a:schemeClr val="bg1"/>
                </a:solidFill>
              </a:rPr>
              <a:t>What is Social Finance?</a:t>
            </a:r>
          </a:p>
        </p:txBody>
      </p:sp>
      <p:pic>
        <p:nvPicPr>
          <p:cNvPr id="4" name="Content Placeholder 3"/>
          <p:cNvPicPr>
            <a:picLocks noGrp="1" noChangeAspect="1"/>
          </p:cNvPicPr>
          <p:nvPr>
            <p:ph idx="1"/>
          </p:nvPr>
        </p:nvPicPr>
        <p:blipFill>
          <a:blip r:embed="rId3"/>
          <a:stretch>
            <a:fillRect/>
          </a:stretch>
        </p:blipFill>
        <p:spPr>
          <a:xfrm>
            <a:off x="1115616" y="1988840"/>
            <a:ext cx="6346876" cy="2628900"/>
          </a:xfrm>
          <a:prstGeom prst="rect">
            <a:avLst/>
          </a:prstGeom>
        </p:spPr>
      </p:pic>
      <p:sp>
        <p:nvSpPr>
          <p:cNvPr id="5" name="Rectangle 4"/>
          <p:cNvSpPr/>
          <p:nvPr/>
        </p:nvSpPr>
        <p:spPr>
          <a:xfrm>
            <a:off x="323528" y="4918865"/>
            <a:ext cx="7848872" cy="1384995"/>
          </a:xfrm>
          <a:prstGeom prst="rect">
            <a:avLst/>
          </a:prstGeom>
        </p:spPr>
        <p:txBody>
          <a:bodyPr wrap="square">
            <a:spAutoFit/>
          </a:bodyPr>
          <a:lstStyle/>
          <a:p>
            <a:pPr marL="342900" indent="-342900">
              <a:buFont typeface="Arial" panose="020B0604020202020204" pitchFamily="34" charset="0"/>
              <a:buChar char="•"/>
            </a:pPr>
            <a:r>
              <a:rPr lang="en-IE" sz="2800" dirty="0"/>
              <a:t>Repayable Loan Finance</a:t>
            </a:r>
          </a:p>
          <a:p>
            <a:pPr marL="342900" indent="-342900">
              <a:buFont typeface="Arial" panose="020B0604020202020204" pitchFamily="34" charset="0"/>
              <a:buChar char="•"/>
            </a:pPr>
            <a:r>
              <a:rPr lang="en-IE" sz="2800" dirty="0"/>
              <a:t>Socially Minded Investors </a:t>
            </a:r>
          </a:p>
          <a:p>
            <a:pPr marL="342900" indent="-342900">
              <a:buFont typeface="Arial" panose="020B0604020202020204" pitchFamily="34" charset="0"/>
              <a:buChar char="•"/>
            </a:pPr>
            <a:r>
              <a:rPr lang="en-IE" sz="2800" dirty="0"/>
              <a:t>Social Outcome AND Repayment Capacity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162640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dirty="0">
                <a:solidFill>
                  <a:schemeClr val="bg1"/>
                </a:solidFill>
              </a:rPr>
              <a:t>        </a:t>
            </a:r>
            <a:r>
              <a:rPr lang="en-IE" b="1" dirty="0" err="1">
                <a:solidFill>
                  <a:schemeClr val="bg1"/>
                </a:solidFill>
              </a:rPr>
              <a:t>Clann</a:t>
            </a:r>
            <a:r>
              <a:rPr lang="en-IE" b="1" dirty="0">
                <a:solidFill>
                  <a:schemeClr val="bg1"/>
                </a:solidFill>
              </a:rPr>
              <a:t> Credo Lending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2305" y="1600200"/>
            <a:ext cx="4579389" cy="45259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320025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b="1" dirty="0" err="1">
                <a:solidFill>
                  <a:schemeClr val="bg1"/>
                </a:solidFill>
              </a:rPr>
              <a:t>Clann</a:t>
            </a:r>
            <a:r>
              <a:rPr lang="en-IE" b="1" dirty="0">
                <a:solidFill>
                  <a:schemeClr val="bg1"/>
                </a:solidFill>
              </a:rPr>
              <a:t> Credo Loan Finance </a:t>
            </a:r>
          </a:p>
        </p:txBody>
      </p:sp>
      <p:sp>
        <p:nvSpPr>
          <p:cNvPr id="3" name="Content Placeholder 2"/>
          <p:cNvSpPr>
            <a:spLocks noGrp="1"/>
          </p:cNvSpPr>
          <p:nvPr>
            <p:ph idx="1"/>
          </p:nvPr>
        </p:nvSpPr>
        <p:spPr>
          <a:xfrm>
            <a:off x="539552" y="1772816"/>
            <a:ext cx="8229600" cy="4525963"/>
          </a:xfrm>
        </p:spPr>
        <p:txBody>
          <a:bodyPr>
            <a:normAutofit/>
          </a:bodyPr>
          <a:lstStyle/>
          <a:p>
            <a:r>
              <a:rPr lang="en-IE" sz="3600" dirty="0"/>
              <a:t>Matching </a:t>
            </a:r>
            <a:r>
              <a:rPr lang="en-IE" sz="3600" b="1" dirty="0"/>
              <a:t>Term Loan </a:t>
            </a:r>
            <a:r>
              <a:rPr lang="en-IE" sz="3600" dirty="0"/>
              <a:t>Finance </a:t>
            </a:r>
          </a:p>
          <a:p>
            <a:r>
              <a:rPr lang="en-IE" sz="3600" b="1" dirty="0"/>
              <a:t>Bridging</a:t>
            </a:r>
            <a:r>
              <a:rPr lang="en-IE" sz="3600" dirty="0"/>
              <a:t> Finance to Secured Grants </a:t>
            </a:r>
          </a:p>
          <a:p>
            <a:r>
              <a:rPr lang="en-IE" sz="3600" dirty="0"/>
              <a:t>Term Loan Finance for Capital Expenditure </a:t>
            </a:r>
          </a:p>
          <a:p>
            <a:r>
              <a:rPr lang="en-IE" sz="3600" dirty="0"/>
              <a:t>Term Loan Finance for Working Capital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63154" cy="1752727"/>
          </a:xfrm>
          <a:prstGeom prst="rect">
            <a:avLst/>
          </a:prstGeom>
        </p:spPr>
      </p:pic>
    </p:spTree>
    <p:extLst>
      <p:ext uri="{BB962C8B-B14F-4D97-AF65-F5344CB8AC3E}">
        <p14:creationId xmlns:p14="http://schemas.microsoft.com/office/powerpoint/2010/main" val="99410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IE" sz="3200" dirty="0" err="1"/>
              <a:t>Comharchumann</a:t>
            </a:r>
            <a:r>
              <a:rPr lang="en-IE" sz="3200" dirty="0"/>
              <a:t> </a:t>
            </a:r>
            <a:r>
              <a:rPr lang="en-IE" sz="3200" dirty="0" err="1"/>
              <a:t>Oileán</a:t>
            </a:r>
            <a:r>
              <a:rPr lang="en-IE" sz="3200" dirty="0"/>
              <a:t> </a:t>
            </a:r>
            <a:r>
              <a:rPr lang="en-IE" sz="3200" dirty="0" err="1"/>
              <a:t>Árainn</a:t>
            </a:r>
            <a:r>
              <a:rPr lang="en-IE" sz="3200" dirty="0"/>
              <a:t> </a:t>
            </a:r>
            <a:r>
              <a:rPr lang="en-IE" sz="3200" dirty="0" err="1"/>
              <a:t>Mhóir</a:t>
            </a:r>
            <a:endParaRPr lang="en-IE"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988840"/>
            <a:ext cx="1171575" cy="1714500"/>
          </a:xfrm>
        </p:spPr>
      </p:pic>
      <p:sp>
        <p:nvSpPr>
          <p:cNvPr id="5" name="Rectangle 4"/>
          <p:cNvSpPr/>
          <p:nvPr/>
        </p:nvSpPr>
        <p:spPr>
          <a:xfrm>
            <a:off x="1907704" y="1556792"/>
            <a:ext cx="6779096" cy="4247317"/>
          </a:xfrm>
          <a:prstGeom prst="rect">
            <a:avLst/>
          </a:prstGeom>
        </p:spPr>
        <p:txBody>
          <a:bodyPr wrap="square">
            <a:spAutoFit/>
          </a:bodyPr>
          <a:lstStyle/>
          <a:p>
            <a:pPr>
              <a:buFont typeface="Arial" panose="020B0604020202020204" pitchFamily="34" charset="0"/>
              <a:buChar char="•"/>
            </a:pPr>
            <a:r>
              <a:rPr lang="en-IE" dirty="0"/>
              <a:t>Established in 2001 to provide for the social, cultural and economic needs of the island community.</a:t>
            </a:r>
          </a:p>
          <a:p>
            <a:pPr>
              <a:buFont typeface="Arial" panose="020B0604020202020204" pitchFamily="34" charset="0"/>
              <a:buChar char="•"/>
            </a:pPr>
            <a:r>
              <a:rPr lang="en-IE" dirty="0"/>
              <a:t>Provides childcare, sports facilities including gym and water sports, internet, training courses, meals on wheels, bingo, organisation of local events, drama group</a:t>
            </a:r>
          </a:p>
          <a:p>
            <a:pPr>
              <a:buFont typeface="Arial" panose="020B0604020202020204" pitchFamily="34" charset="0"/>
              <a:buChar char="•"/>
            </a:pPr>
            <a:r>
              <a:rPr lang="en-IE" dirty="0"/>
              <a:t>CSP funded staff including a Manager and Youth Development Worker</a:t>
            </a:r>
          </a:p>
          <a:p>
            <a:pPr>
              <a:buFont typeface="Arial" panose="020B0604020202020204" pitchFamily="34" charset="0"/>
              <a:buChar char="•"/>
            </a:pPr>
            <a:r>
              <a:rPr lang="en-IE" dirty="0"/>
              <a:t>5 separate projects over three years – computer equipment, sailing equipment/training and refurbishment of community centre</a:t>
            </a:r>
          </a:p>
          <a:p>
            <a:pPr>
              <a:buFont typeface="Arial" panose="020B0604020202020204" pitchFamily="34" charset="0"/>
              <a:buChar char="•"/>
            </a:pPr>
            <a:r>
              <a:rPr lang="en-IE" dirty="0"/>
              <a:t>Requirement for bridging finance against funding from LEADER and </a:t>
            </a:r>
            <a:r>
              <a:rPr lang="en-IE" dirty="0" err="1"/>
              <a:t>Rionn</a:t>
            </a:r>
            <a:r>
              <a:rPr lang="en-IE" dirty="0"/>
              <a:t> </a:t>
            </a:r>
            <a:r>
              <a:rPr lang="en-IE" dirty="0" err="1"/>
              <a:t>na</a:t>
            </a:r>
            <a:r>
              <a:rPr lang="en-IE" dirty="0"/>
              <a:t> </a:t>
            </a:r>
            <a:r>
              <a:rPr lang="en-IE" dirty="0" err="1"/>
              <a:t>Gaeltachta</a:t>
            </a:r>
            <a:endParaRPr lang="en-IE" dirty="0"/>
          </a:p>
          <a:p>
            <a:pPr>
              <a:buFont typeface="Arial" panose="020B0604020202020204" pitchFamily="34" charset="0"/>
              <a:buChar char="•"/>
            </a:pPr>
            <a:r>
              <a:rPr lang="en-IE" dirty="0"/>
              <a:t>Term loan finance to make up the shortfall in funds</a:t>
            </a:r>
          </a:p>
          <a:p>
            <a:pPr>
              <a:buFont typeface="Arial" panose="020B0604020202020204" pitchFamily="34" charset="0"/>
              <a:buChar char="•"/>
            </a:pPr>
            <a:endParaRPr lang="en-IE" dirty="0"/>
          </a:p>
          <a:p>
            <a:pPr>
              <a:buFont typeface="Arial" panose="020B0604020202020204" pitchFamily="34" charset="0"/>
              <a:buChar char="•"/>
            </a:pPr>
            <a:endParaRPr lang="en-IE" dirty="0"/>
          </a:p>
          <a:p>
            <a:br>
              <a:rPr lang="en-IE" dirty="0"/>
            </a:br>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844" y="4726202"/>
            <a:ext cx="2808312" cy="2160240"/>
          </a:xfrm>
          <a:prstGeom prst="rect">
            <a:avLst/>
          </a:prstGeom>
        </p:spPr>
      </p:pic>
    </p:spTree>
    <p:extLst>
      <p:ext uri="{BB962C8B-B14F-4D97-AF65-F5344CB8AC3E}">
        <p14:creationId xmlns:p14="http://schemas.microsoft.com/office/powerpoint/2010/main" val="416024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b="1" dirty="0" err="1">
                <a:solidFill>
                  <a:schemeClr val="bg1"/>
                </a:solidFill>
              </a:rPr>
              <a:t>Manorhamilton</a:t>
            </a:r>
            <a:r>
              <a:rPr lang="en-IE" b="1" dirty="0">
                <a:solidFill>
                  <a:schemeClr val="bg1"/>
                </a:solidFill>
              </a:rPr>
              <a:t> Rangers FC</a:t>
            </a:r>
          </a:p>
        </p:txBody>
      </p:sp>
      <p:sp>
        <p:nvSpPr>
          <p:cNvPr id="8" name="Rectangle 7"/>
          <p:cNvSpPr/>
          <p:nvPr/>
        </p:nvSpPr>
        <p:spPr>
          <a:xfrm>
            <a:off x="454451" y="1716784"/>
            <a:ext cx="5070526" cy="2677656"/>
          </a:xfrm>
          <a:prstGeom prst="rect">
            <a:avLst/>
          </a:prstGeom>
        </p:spPr>
        <p:txBody>
          <a:bodyPr wrap="square">
            <a:spAutoFit/>
          </a:bodyPr>
          <a:lstStyle/>
          <a:p>
            <a:r>
              <a:rPr lang="en-IE" sz="2400" b="1" dirty="0" err="1">
                <a:solidFill>
                  <a:srgbClr val="00B0F0"/>
                </a:solidFill>
              </a:rPr>
              <a:t>Manorhamilton</a:t>
            </a:r>
            <a:r>
              <a:rPr lang="en-IE" sz="2400" b="1" dirty="0">
                <a:solidFill>
                  <a:srgbClr val="00B0F0"/>
                </a:solidFill>
              </a:rPr>
              <a:t> Rangers FC</a:t>
            </a:r>
          </a:p>
          <a:p>
            <a:pPr marL="342900" indent="-342900">
              <a:buFont typeface="Arial" panose="020B0604020202020204" pitchFamily="34" charset="0"/>
              <a:buChar char="•"/>
            </a:pPr>
            <a:r>
              <a:rPr lang="en-IE" sz="2400" dirty="0"/>
              <a:t>Purchase of land to develop sporting facilities.  </a:t>
            </a:r>
          </a:p>
          <a:p>
            <a:pPr marL="342900" indent="-342900">
              <a:buFont typeface="Arial" panose="020B0604020202020204" pitchFamily="34" charset="0"/>
              <a:buChar char="•"/>
            </a:pPr>
            <a:r>
              <a:rPr lang="en-IE" sz="2400" dirty="0"/>
              <a:t>Term Loan over 15 year period.</a:t>
            </a:r>
          </a:p>
          <a:p>
            <a:pPr marL="342900" indent="-342900">
              <a:buFont typeface="Arial" panose="020B0604020202020204" pitchFamily="34" charset="0"/>
              <a:buChar char="•"/>
            </a:pPr>
            <a:r>
              <a:rPr lang="en-IE" sz="2400" dirty="0"/>
              <a:t>Repayment combination of income from the club and fundraising</a:t>
            </a:r>
          </a:p>
          <a:p>
            <a:pPr marL="342900" indent="-342900">
              <a:buFont typeface="Arial" panose="020B0604020202020204" pitchFamily="34" charset="0"/>
              <a:buChar char="•"/>
            </a:pPr>
            <a:r>
              <a:rPr lang="en-IE" sz="2400" dirty="0"/>
              <a:t>Social benefit – activities for all ages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 y="0"/>
            <a:ext cx="2354515" cy="17527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1868678"/>
            <a:ext cx="1617889" cy="1371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3573016"/>
            <a:ext cx="1473873" cy="1728192"/>
          </a:xfrm>
          <a:prstGeom prst="rect">
            <a:avLst/>
          </a:prstGeom>
        </p:spPr>
      </p:pic>
      <p:pic>
        <p:nvPicPr>
          <p:cNvPr id="12" name="Content Placeholder 11"/>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699792" y="4509120"/>
            <a:ext cx="1584176" cy="1138396"/>
          </a:xfrm>
        </p:spPr>
      </p:pic>
    </p:spTree>
    <p:extLst>
      <p:ext uri="{BB962C8B-B14F-4D97-AF65-F5344CB8AC3E}">
        <p14:creationId xmlns:p14="http://schemas.microsoft.com/office/powerpoint/2010/main" val="122129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E" sz="4000" dirty="0">
                <a:solidFill>
                  <a:schemeClr val="bg1"/>
                </a:solidFill>
              </a:rPr>
              <a:t>Irish Workhouse Centre </a:t>
            </a:r>
            <a:br>
              <a:rPr lang="en-IE" sz="4000" dirty="0">
                <a:solidFill>
                  <a:schemeClr val="bg1"/>
                </a:solidFill>
              </a:rPr>
            </a:br>
            <a:r>
              <a:rPr lang="en-IE" sz="4000" dirty="0">
                <a:solidFill>
                  <a:schemeClr val="bg1"/>
                </a:solidFill>
              </a:rPr>
              <a:t>- Galway</a:t>
            </a:r>
          </a:p>
        </p:txBody>
      </p:sp>
      <p:sp>
        <p:nvSpPr>
          <p:cNvPr id="7" name="TextBox 6"/>
          <p:cNvSpPr txBox="1"/>
          <p:nvPr/>
        </p:nvSpPr>
        <p:spPr>
          <a:xfrm>
            <a:off x="323528" y="4370620"/>
            <a:ext cx="4042792" cy="3693319"/>
          </a:xfrm>
          <a:prstGeom prst="rect">
            <a:avLst/>
          </a:prstGeom>
          <a:noFill/>
        </p:spPr>
        <p:txBody>
          <a:bodyPr wrap="square" rtlCol="0">
            <a:spAutoFit/>
          </a:bodyPr>
          <a:lstStyle/>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Restoration of the workhouse in </a:t>
            </a:r>
            <a:r>
              <a:rPr lang="en-IE" dirty="0" err="1"/>
              <a:t>Portumna</a:t>
            </a:r>
            <a:r>
              <a:rPr lang="en-IE" dirty="0"/>
              <a:t> – redevelopment of the schoolroom, waiting room, girls dormitories and offices.</a:t>
            </a:r>
          </a:p>
          <a:p>
            <a:pPr marL="285750" indent="-285750">
              <a:buFont typeface="Arial" panose="020B0604020202020204" pitchFamily="34" charset="0"/>
              <a:buChar char="•"/>
            </a:pPr>
            <a:r>
              <a:rPr lang="en-IE" dirty="0"/>
              <a:t>The centre now includes an audio visual room, interpretative centre, reception and offices for SE Galway IRD.</a:t>
            </a:r>
          </a:p>
          <a:p>
            <a:endParaRPr lang="en-IE" dirty="0"/>
          </a:p>
          <a:p>
            <a:r>
              <a:rPr lang="en-IE" dirty="0"/>
              <a:t> </a:t>
            </a:r>
          </a:p>
          <a:p>
            <a:pPr marL="285750" indent="-285750">
              <a:buFont typeface="Arial" panose="020B0604020202020204" pitchFamily="34" charset="0"/>
              <a:buChar char="•"/>
            </a:pPr>
            <a:endParaRPr lang="en-IE" dirty="0"/>
          </a:p>
          <a:p>
            <a:endParaRPr lang="en-US" dirty="0"/>
          </a:p>
        </p:txBody>
      </p:sp>
      <p:sp>
        <p:nvSpPr>
          <p:cNvPr id="10" name="TextBox 9"/>
          <p:cNvSpPr txBox="1"/>
          <p:nvPr/>
        </p:nvSpPr>
        <p:spPr>
          <a:xfrm>
            <a:off x="5580112" y="2852936"/>
            <a:ext cx="3240360" cy="2308324"/>
          </a:xfrm>
          <a:prstGeom prst="rect">
            <a:avLst/>
          </a:prstGeom>
          <a:noFill/>
        </p:spPr>
        <p:txBody>
          <a:bodyPr wrap="square" rtlCol="0">
            <a:spAutoFit/>
          </a:bodyPr>
          <a:lstStyle/>
          <a:p>
            <a:pPr marL="285750" indent="-285750">
              <a:buFont typeface="Arial" panose="020B0604020202020204" pitchFamily="34" charset="0"/>
              <a:buChar char="•"/>
            </a:pPr>
            <a:r>
              <a:rPr lang="en-IE" dirty="0"/>
              <a:t>Facility was mainly funded by RDP Grant</a:t>
            </a:r>
          </a:p>
          <a:p>
            <a:pPr marL="285750" indent="-285750">
              <a:buFont typeface="Arial" panose="020B0604020202020204" pitchFamily="34" charset="0"/>
              <a:buChar char="•"/>
            </a:pPr>
            <a:r>
              <a:rPr lang="en-IE" dirty="0"/>
              <a:t>Work cost €233,947</a:t>
            </a:r>
          </a:p>
          <a:p>
            <a:pPr marL="285750" indent="-285750">
              <a:buFont typeface="Arial" panose="020B0604020202020204" pitchFamily="34" charset="0"/>
              <a:buChar char="•"/>
            </a:pPr>
            <a:r>
              <a:rPr lang="en-IE" dirty="0"/>
              <a:t>Own Funds €33,947</a:t>
            </a:r>
          </a:p>
          <a:p>
            <a:pPr marL="285750" indent="-285750">
              <a:buFont typeface="Arial" panose="020B0604020202020204" pitchFamily="34" charset="0"/>
              <a:buChar char="•"/>
            </a:pPr>
            <a:r>
              <a:rPr lang="en-IE" dirty="0"/>
              <a:t>Requirement for €200,000 facility from CCL</a:t>
            </a:r>
          </a:p>
          <a:p>
            <a:endParaRPr lang="en-IE" dirty="0"/>
          </a:p>
          <a:p>
            <a:endParaRPr lang="en-I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1664804"/>
            <a:ext cx="5040559" cy="2844316"/>
          </a:xfrm>
          <a:prstGeom prst="rect">
            <a:avLst/>
          </a:prstGeom>
        </p:spPr>
      </p:pic>
    </p:spTree>
    <p:extLst>
      <p:ext uri="{BB962C8B-B14F-4D97-AF65-F5344CB8AC3E}">
        <p14:creationId xmlns:p14="http://schemas.microsoft.com/office/powerpoint/2010/main" val="22401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6044664"/>
              </p:ext>
            </p:extLst>
          </p:nvPr>
        </p:nvGraphicFramePr>
        <p:xfrm>
          <a:off x="457200" y="1600200"/>
          <a:ext cx="8229600" cy="473621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182359657"/>
                    </a:ext>
                  </a:extLst>
                </a:gridCol>
                <a:gridCol w="4114800">
                  <a:extLst>
                    <a:ext uri="{9D8B030D-6E8A-4147-A177-3AD203B41FA5}">
                      <a16:colId xmlns:a16="http://schemas.microsoft.com/office/drawing/2014/main" val="539184790"/>
                    </a:ext>
                  </a:extLst>
                </a:gridCol>
              </a:tblGrid>
              <a:tr h="217151">
                <a:tc>
                  <a:txBody>
                    <a:bodyPr/>
                    <a:lstStyle/>
                    <a:p>
                      <a:endParaRPr lang="en-IE" sz="1100" dirty="0"/>
                    </a:p>
                  </a:txBody>
                  <a:tcPr/>
                </a:tc>
                <a:tc>
                  <a:txBody>
                    <a:bodyPr/>
                    <a:lstStyle/>
                    <a:p>
                      <a:endParaRPr lang="en-IE" sz="1100"/>
                    </a:p>
                  </a:txBody>
                  <a:tcPr/>
                </a:tc>
                <a:extLst>
                  <a:ext uri="{0D108BD9-81ED-4DB2-BD59-A6C34878D82A}">
                    <a16:rowId xmlns:a16="http://schemas.microsoft.com/office/drawing/2014/main" val="1068697640"/>
                  </a:ext>
                </a:extLst>
              </a:tr>
              <a:tr h="313810">
                <a:tc>
                  <a:txBody>
                    <a:bodyPr/>
                    <a:lstStyle/>
                    <a:p>
                      <a:r>
                        <a:rPr lang="en-IE" sz="1200" dirty="0"/>
                        <a:t>Ionad </a:t>
                      </a:r>
                      <a:r>
                        <a:rPr lang="en-IE" sz="1200" dirty="0" err="1"/>
                        <a:t>Cuimhneacháin</a:t>
                      </a:r>
                      <a:r>
                        <a:rPr lang="en-IE" sz="1200" dirty="0"/>
                        <a:t> na N-</a:t>
                      </a:r>
                      <a:r>
                        <a:rPr lang="en-IE" sz="1200" dirty="0" err="1"/>
                        <a:t>Imirceach</a:t>
                      </a:r>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Coiste</a:t>
                      </a:r>
                      <a:r>
                        <a:rPr lang="en-IE" sz="1200" dirty="0"/>
                        <a:t> </a:t>
                      </a:r>
                      <a:r>
                        <a:rPr lang="en-IE" sz="1200" dirty="0" err="1"/>
                        <a:t>Páirc</a:t>
                      </a:r>
                      <a:r>
                        <a:rPr lang="en-IE" sz="1200" dirty="0"/>
                        <a:t> Chill </a:t>
                      </a:r>
                      <a:r>
                        <a:rPr lang="en-IE" sz="1200" dirty="0" err="1"/>
                        <a:t>Chiarán</a:t>
                      </a:r>
                      <a:endParaRPr lang="en-IE" sz="1200" dirty="0"/>
                    </a:p>
                  </a:txBody>
                  <a:tcPr/>
                </a:tc>
                <a:extLst>
                  <a:ext uri="{0D108BD9-81ED-4DB2-BD59-A6C34878D82A}">
                    <a16:rowId xmlns:a16="http://schemas.microsoft.com/office/drawing/2014/main" val="2533489054"/>
                  </a:ext>
                </a:extLst>
              </a:tr>
              <a:tr h="313810">
                <a:tc>
                  <a:txBody>
                    <a:bodyPr/>
                    <a:lstStyle/>
                    <a:p>
                      <a:r>
                        <a:rPr lang="en-IE" sz="1200" dirty="0"/>
                        <a:t>Loughrea FRC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Coiste</a:t>
                      </a:r>
                      <a:r>
                        <a:rPr lang="en-IE" sz="1200" dirty="0"/>
                        <a:t> </a:t>
                      </a:r>
                      <a:r>
                        <a:rPr lang="en-IE" sz="1200" dirty="0" err="1"/>
                        <a:t>Ceantar</a:t>
                      </a:r>
                      <a:r>
                        <a:rPr lang="en-IE" sz="1200" dirty="0"/>
                        <a:t> na </a:t>
                      </a:r>
                      <a:r>
                        <a:rPr lang="en-IE" sz="1200" dirty="0" err="1"/>
                        <a:t>nOilean</a:t>
                      </a:r>
                      <a:endParaRPr lang="en-IE" sz="1200" dirty="0"/>
                    </a:p>
                  </a:txBody>
                  <a:tcPr/>
                </a:tc>
                <a:extLst>
                  <a:ext uri="{0D108BD9-81ED-4DB2-BD59-A6C34878D82A}">
                    <a16:rowId xmlns:a16="http://schemas.microsoft.com/office/drawing/2014/main" val="2832656296"/>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Galway Sea Scouts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Tir</a:t>
                      </a:r>
                      <a:r>
                        <a:rPr lang="en-IE" sz="1200" dirty="0"/>
                        <a:t> na </a:t>
                      </a:r>
                      <a:r>
                        <a:rPr lang="en-IE" sz="1200" dirty="0" err="1"/>
                        <a:t>Fhia</a:t>
                      </a:r>
                      <a:r>
                        <a:rPr lang="en-IE" sz="1200" dirty="0"/>
                        <a:t> NS</a:t>
                      </a:r>
                    </a:p>
                  </a:txBody>
                  <a:tcPr/>
                </a:tc>
                <a:extLst>
                  <a:ext uri="{0D108BD9-81ED-4DB2-BD59-A6C34878D82A}">
                    <a16:rowId xmlns:a16="http://schemas.microsoft.com/office/drawing/2014/main" val="3429322778"/>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Aughrim</a:t>
                      </a:r>
                      <a:r>
                        <a:rPr lang="en-IE" sz="1200" dirty="0"/>
                        <a:t> Community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Comhar</a:t>
                      </a:r>
                      <a:r>
                        <a:rPr lang="en-IE" sz="1200" dirty="0"/>
                        <a:t> </a:t>
                      </a:r>
                      <a:r>
                        <a:rPr lang="en-IE" sz="1200" dirty="0" err="1"/>
                        <a:t>Chuigeal</a:t>
                      </a:r>
                      <a:r>
                        <a:rPr lang="en-IE" sz="1200" dirty="0"/>
                        <a:t> </a:t>
                      </a:r>
                      <a:r>
                        <a:rPr lang="en-IE" sz="1200" dirty="0" err="1"/>
                        <a:t>Teo</a:t>
                      </a:r>
                      <a:endParaRPr lang="en-IE" sz="1200" dirty="0"/>
                    </a:p>
                  </a:txBody>
                  <a:tcPr/>
                </a:tc>
                <a:extLst>
                  <a:ext uri="{0D108BD9-81ED-4DB2-BD59-A6C34878D82A}">
                    <a16:rowId xmlns:a16="http://schemas.microsoft.com/office/drawing/2014/main" val="2332134591"/>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Ballinasloe Community Childcare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Comharchummann</a:t>
                      </a:r>
                      <a:r>
                        <a:rPr lang="en-IE" sz="1200" dirty="0"/>
                        <a:t> </a:t>
                      </a:r>
                      <a:r>
                        <a:rPr lang="en-IE" sz="1200" dirty="0" err="1"/>
                        <a:t>Fuinimh</a:t>
                      </a:r>
                      <a:r>
                        <a:rPr lang="en-IE" sz="1200" dirty="0"/>
                        <a:t> </a:t>
                      </a:r>
                      <a:r>
                        <a:rPr lang="en-IE" sz="1200" dirty="0" err="1"/>
                        <a:t>Oileann</a:t>
                      </a:r>
                      <a:r>
                        <a:rPr lang="en-IE" sz="1200" dirty="0"/>
                        <a:t> Aran </a:t>
                      </a:r>
                      <a:r>
                        <a:rPr lang="en-IE" sz="1200" dirty="0" err="1"/>
                        <a:t>Teo</a:t>
                      </a:r>
                      <a:endParaRPr lang="en-IE" sz="1200" dirty="0"/>
                    </a:p>
                  </a:txBody>
                  <a:tcPr/>
                </a:tc>
                <a:extLst>
                  <a:ext uri="{0D108BD9-81ED-4DB2-BD59-A6C34878D82A}">
                    <a16:rowId xmlns:a16="http://schemas.microsoft.com/office/drawing/2014/main" val="2592679004"/>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Ballybane Community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Cumann</a:t>
                      </a:r>
                      <a:r>
                        <a:rPr lang="en-IE" sz="1200" dirty="0"/>
                        <a:t> Michael </a:t>
                      </a:r>
                      <a:r>
                        <a:rPr lang="en-IE" sz="1200" dirty="0" err="1"/>
                        <a:t>Breathneach</a:t>
                      </a:r>
                      <a:endParaRPr lang="en-IE" sz="1200" dirty="0"/>
                    </a:p>
                  </a:txBody>
                  <a:tcPr/>
                </a:tc>
                <a:extLst>
                  <a:ext uri="{0D108BD9-81ED-4DB2-BD59-A6C34878D82A}">
                    <a16:rowId xmlns:a16="http://schemas.microsoft.com/office/drawing/2014/main" val="606581230"/>
                  </a:ext>
                </a:extLst>
              </a:tr>
              <a:tr h="437092">
                <a:tc>
                  <a:txBody>
                    <a:bodyPr/>
                    <a:lstStyle/>
                    <a:p>
                      <a:r>
                        <a:rPr lang="en-IE" sz="1200" dirty="0" err="1"/>
                        <a:t>Ballygluinn</a:t>
                      </a:r>
                      <a:r>
                        <a:rPr lang="en-IE" sz="1200" dirty="0"/>
                        <a:t> Railway Restoration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EQUAL Ireland</a:t>
                      </a:r>
                    </a:p>
                  </a:txBody>
                  <a:tcPr/>
                </a:tc>
                <a:extLst>
                  <a:ext uri="{0D108BD9-81ED-4DB2-BD59-A6C34878D82A}">
                    <a16:rowId xmlns:a16="http://schemas.microsoft.com/office/drawing/2014/main" val="82807480"/>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Caltra</a:t>
                      </a:r>
                      <a:r>
                        <a:rPr lang="en-IE" sz="1200" dirty="0"/>
                        <a:t> Community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Galway Travellers Movement (First Class Insulation)</a:t>
                      </a:r>
                    </a:p>
                  </a:txBody>
                  <a:tcPr/>
                </a:tc>
                <a:extLst>
                  <a:ext uri="{0D108BD9-81ED-4DB2-BD59-A6C34878D82A}">
                    <a16:rowId xmlns:a16="http://schemas.microsoft.com/office/drawing/2014/main" val="1273002382"/>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Barna FC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ITTT </a:t>
                      </a:r>
                      <a:r>
                        <a:rPr lang="en-IE" sz="1200" dirty="0" err="1"/>
                        <a:t>Inverin</a:t>
                      </a:r>
                      <a:endParaRPr lang="en-IE" sz="1200" dirty="0"/>
                    </a:p>
                  </a:txBody>
                  <a:tcPr/>
                </a:tc>
                <a:extLst>
                  <a:ext uri="{0D108BD9-81ED-4DB2-BD59-A6C34878D82A}">
                    <a16:rowId xmlns:a16="http://schemas.microsoft.com/office/drawing/2014/main" val="1288650042"/>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Barna GAA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Mountbellew</a:t>
                      </a:r>
                      <a:r>
                        <a:rPr lang="en-IE" sz="1200" dirty="0"/>
                        <a:t> Vintage Club</a:t>
                      </a:r>
                    </a:p>
                  </a:txBody>
                  <a:tcPr/>
                </a:tc>
                <a:extLst>
                  <a:ext uri="{0D108BD9-81ED-4DB2-BD59-A6C34878D82A}">
                    <a16:rowId xmlns:a16="http://schemas.microsoft.com/office/drawing/2014/main" val="659206513"/>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Sportlann</a:t>
                      </a:r>
                      <a:r>
                        <a:rPr lang="en-IE" sz="1200" dirty="0"/>
                        <a:t> </a:t>
                      </a:r>
                      <a:r>
                        <a:rPr lang="en-IE" sz="1200" dirty="0" err="1"/>
                        <a:t>Naomh</a:t>
                      </a:r>
                      <a:r>
                        <a:rPr lang="en-IE" sz="1200" dirty="0"/>
                        <a:t> Anna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Mullagh GAA</a:t>
                      </a:r>
                    </a:p>
                  </a:txBody>
                  <a:tcPr/>
                </a:tc>
                <a:extLst>
                  <a:ext uri="{0D108BD9-81ED-4DB2-BD59-A6C34878D82A}">
                    <a16:rowId xmlns:a16="http://schemas.microsoft.com/office/drawing/2014/main" val="1880127212"/>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Claregalway</a:t>
                      </a:r>
                      <a:r>
                        <a:rPr lang="en-IE" sz="1200" dirty="0"/>
                        <a:t> Handball Club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Oughterard</a:t>
                      </a:r>
                      <a:r>
                        <a:rPr lang="en-IE" sz="1200" dirty="0"/>
                        <a:t> Courthouse and Restoration Project</a:t>
                      </a:r>
                    </a:p>
                  </a:txBody>
                  <a:tcPr/>
                </a:tc>
                <a:extLst>
                  <a:ext uri="{0D108BD9-81ED-4DB2-BD59-A6C34878D82A}">
                    <a16:rowId xmlns:a16="http://schemas.microsoft.com/office/drawing/2014/main" val="2131888263"/>
                  </a:ext>
                </a:extLst>
              </a:tr>
              <a:tr h="217151">
                <a:tc>
                  <a:txBody>
                    <a:bodyPr/>
                    <a:lstStyle/>
                    <a:p>
                      <a:r>
                        <a:rPr lang="en-IE" sz="1200" dirty="0" err="1"/>
                        <a:t>Clifden</a:t>
                      </a:r>
                      <a:r>
                        <a:rPr lang="en-IE" sz="1200" dirty="0"/>
                        <a:t> Chamber of Commerce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Portumna</a:t>
                      </a:r>
                      <a:r>
                        <a:rPr lang="en-IE" sz="1200" dirty="0"/>
                        <a:t> Town FC</a:t>
                      </a:r>
                    </a:p>
                  </a:txBody>
                  <a:tcPr/>
                </a:tc>
                <a:extLst>
                  <a:ext uri="{0D108BD9-81ED-4DB2-BD59-A6C34878D82A}">
                    <a16:rowId xmlns:a16="http://schemas.microsoft.com/office/drawing/2014/main" val="3679622905"/>
                  </a:ext>
                </a:extLst>
              </a:tr>
              <a:tr h="313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Club Judo </a:t>
                      </a:r>
                      <a:r>
                        <a:rPr lang="en-IE" sz="1200" dirty="0" err="1"/>
                        <a:t>Leitir</a:t>
                      </a:r>
                      <a:r>
                        <a:rPr lang="en-IE" sz="1200" dirty="0"/>
                        <a:t> </a:t>
                      </a:r>
                      <a:r>
                        <a:rPr lang="en-IE" sz="1200" dirty="0" err="1"/>
                        <a:t>Mealláin</a:t>
                      </a:r>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t>Rosscahill</a:t>
                      </a:r>
                      <a:r>
                        <a:rPr lang="en-IE" sz="1200" dirty="0"/>
                        <a:t> </a:t>
                      </a:r>
                      <a:r>
                        <a:rPr lang="en-IE" sz="1200" dirty="0" err="1"/>
                        <a:t>Killainn</a:t>
                      </a:r>
                      <a:r>
                        <a:rPr lang="en-IE" sz="1200" dirty="0"/>
                        <a:t> Pavement Committee</a:t>
                      </a:r>
                    </a:p>
                  </a:txBody>
                  <a:tcPr/>
                </a:tc>
                <a:extLst>
                  <a:ext uri="{0D108BD9-81ED-4DB2-BD59-A6C34878D82A}">
                    <a16:rowId xmlns:a16="http://schemas.microsoft.com/office/drawing/2014/main" val="3655178203"/>
                  </a:ext>
                </a:extLst>
              </a:tr>
            </a:tbl>
          </a:graphicData>
        </a:graphic>
      </p:graphicFrame>
    </p:spTree>
    <p:extLst>
      <p:ext uri="{BB962C8B-B14F-4D97-AF65-F5344CB8AC3E}">
        <p14:creationId xmlns:p14="http://schemas.microsoft.com/office/powerpoint/2010/main" val="73312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08.05.CCL.template">
  <a:themeElements>
    <a:clrScheme name="2008.05.CCL.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05.CCL.template">
      <a:majorFont>
        <a:latin typeface="Bradley Hand ITC"/>
        <a:ea typeface=""/>
        <a:cs typeface=""/>
      </a:majorFont>
      <a:minorFont>
        <a:latin typeface="Tw Cen MT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accent2"/>
            </a:solidFill>
            <a:effectLst>
              <a:outerShdw blurRad="38100" dist="38100" dir="2700000" algn="tl">
                <a:srgbClr val="000000">
                  <a:alpha val="43137"/>
                </a:srgbClr>
              </a:outerShdw>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accent2"/>
            </a:solidFill>
            <a:effectLst>
              <a:outerShdw blurRad="38100" dist="38100" dir="2700000" algn="tl">
                <a:srgbClr val="000000">
                  <a:alpha val="43137"/>
                </a:srgbClr>
              </a:outerShdw>
            </a:effectLst>
            <a:latin typeface="Tahoma" charset="0"/>
          </a:defRPr>
        </a:defPPr>
      </a:lstStyle>
    </a:lnDef>
  </a:objectDefaults>
  <a:extraClrSchemeLst>
    <a:extraClrScheme>
      <a:clrScheme name="2008.05.CCL.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05.CCL.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05.CCL.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05.CCL.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05.CCL.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05.CCL.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05.CCL.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05.CCL.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05.CCL.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05.CCL.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05.CCL.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05.CCL.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7F2AD6B5D30E408885A45E4154FE40" ma:contentTypeVersion="9" ma:contentTypeDescription="Create a new document." ma:contentTypeScope="" ma:versionID="f54f738e4dcca1ba7a47b5d6b54cf4f9">
  <xsd:schema xmlns:xsd="http://www.w3.org/2001/XMLSchema" xmlns:xs="http://www.w3.org/2001/XMLSchema" xmlns:p="http://schemas.microsoft.com/office/2006/metadata/properties" xmlns:ns2="0981f478-5821-4809-aa64-70daf5059bdf" xmlns:ns3="8f98d8cd-cdcd-425a-b0a4-6a90ea7475ff" targetNamespace="http://schemas.microsoft.com/office/2006/metadata/properties" ma:root="true" ma:fieldsID="e556651950860ead7031a7a236348fb9" ns2:_="" ns3:_="">
    <xsd:import namespace="0981f478-5821-4809-aa64-70daf5059bdf"/>
    <xsd:import namespace="8f98d8cd-cdcd-425a-b0a4-6a90ea7475ff"/>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1f478-5821-4809-aa64-70daf5059b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98d8cd-cdcd-425a-b0a4-6a90ea7475f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351D6-0E9E-4A28-8CA4-331D2B1D58BF}"/>
</file>

<file path=customXml/itemProps2.xml><?xml version="1.0" encoding="utf-8"?>
<ds:datastoreItem xmlns:ds="http://schemas.openxmlformats.org/officeDocument/2006/customXml" ds:itemID="{26FB6A0F-DF14-48D5-9B6B-096384B0BE5E}">
  <ds:schemaRefs>
    <ds:schemaRef ds:uri="http://purl.org/dc/elements/1.1/"/>
    <ds:schemaRef ds:uri="http://schemas.microsoft.com/office/2006/metadata/properties"/>
    <ds:schemaRef ds:uri="http://www.w3.org/XML/1998/namespace"/>
    <ds:schemaRef ds:uri="http://schemas.microsoft.com/office/2006/documentManagement/types"/>
    <ds:schemaRef ds:uri="0981f478-5821-4809-aa64-70daf5059bdf"/>
    <ds:schemaRef ds:uri="http://schemas.openxmlformats.org/package/2006/metadata/core-properties"/>
    <ds:schemaRef ds:uri="http://purl.org/dc/terms/"/>
    <ds:schemaRef ds:uri="http://schemas.microsoft.com/office/infopath/2007/PartnerControls"/>
    <ds:schemaRef ds:uri="8f98d8cd-cdcd-425a-b0a4-6a90ea7475ff"/>
    <ds:schemaRef ds:uri="http://purl.org/dc/dcmitype/"/>
  </ds:schemaRefs>
</ds:datastoreItem>
</file>

<file path=customXml/itemProps3.xml><?xml version="1.0" encoding="utf-8"?>
<ds:datastoreItem xmlns:ds="http://schemas.openxmlformats.org/officeDocument/2006/customXml" ds:itemID="{BB50E048-4633-47D1-A6F2-323B559CAF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4947</TotalTime>
  <Words>1092</Words>
  <Application>Microsoft Office PowerPoint</Application>
  <PresentationFormat>On-screen Show (4:3)</PresentationFormat>
  <Paragraphs>170</Paragraphs>
  <Slides>14</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vt:lpstr>
      <vt:lpstr>Bradley Hand ITC</vt:lpstr>
      <vt:lpstr>Calibri</vt:lpstr>
      <vt:lpstr>Calibri Light</vt:lpstr>
      <vt:lpstr>Cambria</vt:lpstr>
      <vt:lpstr>HelveticaNeue-Bold</vt:lpstr>
      <vt:lpstr>Times New Roman</vt:lpstr>
      <vt:lpstr>Tw Cen MT Condensed</vt:lpstr>
      <vt:lpstr>Wingdings</vt:lpstr>
      <vt:lpstr>Wingdings 2</vt:lpstr>
      <vt:lpstr>Office Theme</vt:lpstr>
      <vt:lpstr>2008.05.CCL.template</vt:lpstr>
      <vt:lpstr>Custom Design</vt:lpstr>
      <vt:lpstr> </vt:lpstr>
      <vt:lpstr>       Presentation Overview</vt:lpstr>
      <vt:lpstr>What is Social Finance?</vt:lpstr>
      <vt:lpstr>        Clann Credo Lending</vt:lpstr>
      <vt:lpstr>Clann Credo Loan Finance </vt:lpstr>
      <vt:lpstr>Comharchumann Oileán Árainn Mhóir</vt:lpstr>
      <vt:lpstr>Manorhamilton Rangers FC</vt:lpstr>
      <vt:lpstr>Irish Workhouse Centre  - Galway</vt:lpstr>
      <vt:lpstr>PowerPoint Presentation</vt:lpstr>
      <vt:lpstr>No Application Form</vt:lpstr>
      <vt:lpstr>Community Impact+ Loans-  Affordable Rates</vt:lpstr>
      <vt:lpstr>Why chose a Community  Impact Loan?</vt:lpstr>
      <vt:lpstr>                                       Our People </vt:lpstr>
      <vt:lpstr>Thank You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Moran</dc:creator>
  <cp:lastModifiedBy>tracey</cp:lastModifiedBy>
  <cp:revision>195</cp:revision>
  <cp:lastPrinted>2016-04-28T11:49:20Z</cp:lastPrinted>
  <dcterms:created xsi:type="dcterms:W3CDTF">2015-03-19T16:28:11Z</dcterms:created>
  <dcterms:modified xsi:type="dcterms:W3CDTF">2017-06-01T09:08:37Z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0x010100E67F2AD6B5D30E408885A45E4154FE40</vt:lpwstr>
  </property>
</Properties>
</file>